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Archivo Black" panose="020B0604020202020204" charset="0"/>
      <p:regular r:id="rId22"/>
    </p:embeddedFont>
    <p:embeddedFont>
      <p:font typeface="Arimo" panose="020B0604020202020204" charset="0"/>
      <p:regular r:id="rId23"/>
    </p:embeddedFont>
    <p:embeddedFont>
      <p:font typeface="Calibri" panose="020F0502020204030204" pitchFamily="34" charset="0"/>
      <p:regular r:id="rId24"/>
      <p:bold r:id="rId25"/>
      <p:italic r:id="rId26"/>
      <p:boldItalic r:id="rId27"/>
    </p:embeddedFont>
    <p:embeddedFont>
      <p:font typeface="Canva Sans" panose="020B0604020202020204" charset="0"/>
      <p:regular r:id="rId28"/>
    </p:embeddedFont>
    <p:embeddedFont>
      <p:font typeface="Canva Sans Bold" panose="020B0604020202020204" charset="0"/>
      <p:regular r:id="rId29"/>
    </p:embeddedFont>
    <p:embeddedFont>
      <p:font typeface="Cormorant Garamond Bold" panose="020B0604020202020204" charset="0"/>
      <p:regular r:id="rId30"/>
    </p:embeddedFont>
    <p:embeddedFont>
      <p:font typeface="Cormorant Garamond Light" panose="020B0604020202020204" charset="0"/>
      <p:regular r:id="rId31"/>
    </p:embeddedFont>
    <p:embeddedFont>
      <p:font typeface="Knockout Sumo" panose="020B0604020202020204" charset="0"/>
      <p:regular r:id="rId32"/>
    </p:embeddedFont>
    <p:embeddedFont>
      <p:font typeface="Montserrat Classic" panose="020B0604020202020204" charset="0"/>
      <p:regular r:id="rId33"/>
    </p:embeddedFont>
    <p:embeddedFont>
      <p:font typeface="Montserrat Classic Bold" panose="020B0604020202020204" charset="0"/>
      <p:regular r:id="rId34"/>
    </p:embeddedFont>
    <p:embeddedFont>
      <p:font typeface="Montserrat Light" panose="00000400000000000000" pitchFamily="2" charset="0"/>
      <p:regular r:id="rId35"/>
      <p:italic r:id="rId36"/>
    </p:embeddedFont>
    <p:embeddedFont>
      <p:font typeface="Montserrat Ultra-Bold" panose="020B0604020202020204" charset="0"/>
      <p:regular r:id="rId37"/>
    </p:embeddedFont>
    <p:embeddedFont>
      <p:font typeface="Roboto Bold" panose="020B0604020202020204"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86690" autoAdjust="0"/>
  </p:normalViewPr>
  <p:slideViewPr>
    <p:cSldViewPr>
      <p:cViewPr>
        <p:scale>
          <a:sx n="44" d="100"/>
          <a:sy n="44" d="100"/>
        </p:scale>
        <p:origin x="660"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presProps" Target="presProps.xml"/><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D9F49F-347E-4F1D-A37C-C268B513CD8F}" type="datetimeFigureOut">
              <a:rPr lang="en-US" smtClean="0"/>
              <a:t>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6CF64D-4C5B-4AA2-A014-A26B374B7B10}" type="slidenum">
              <a:rPr lang="en-US" smtClean="0"/>
              <a:t>‹#›</a:t>
            </a:fld>
            <a:endParaRPr lang="en-US"/>
          </a:p>
        </p:txBody>
      </p:sp>
    </p:spTree>
    <p:extLst>
      <p:ext uri="{BB962C8B-B14F-4D97-AF65-F5344CB8AC3E}">
        <p14:creationId xmlns:p14="http://schemas.microsoft.com/office/powerpoint/2010/main" val="2852535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Greetings ladies and gentlemen, my name is Oleg Zasukha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1800" dirty="0">
                <a:effectLst/>
                <a:latin typeface="Calibri" panose="020F0502020204030204" pitchFamily="34" charset="0"/>
                <a:ea typeface="Calibri" panose="020F0502020204030204" pitchFamily="34" charset="0"/>
                <a:cs typeface="Times New Roman" panose="02020603050405020304" pitchFamily="18" charset="0"/>
              </a:rPr>
              <a:t> am a data scientist representing 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copmany</a:t>
            </a:r>
            <a:r>
              <a:rPr lang="en-US" sz="1800" dirty="0">
                <a:effectLst/>
                <a:latin typeface="Calibri" panose="020F0502020204030204" pitchFamily="34" charset="0"/>
                <a:ea typeface="Calibri" panose="020F0502020204030204" pitchFamily="34" charset="0"/>
                <a:cs typeface="Times New Roman" panose="02020603050405020304" pitchFamily="18" charset="0"/>
              </a:rPr>
              <a:t> LightSpeed, Mr. Terry, the Principal of your educational establishment, invited me here today to speak to you all about a very urgent matter. </a:t>
            </a:r>
          </a:p>
          <a:p>
            <a:endParaRPr lang="en-US" dirty="0"/>
          </a:p>
        </p:txBody>
      </p:sp>
      <p:sp>
        <p:nvSpPr>
          <p:cNvPr id="4" name="Slide Number Placeholder 3"/>
          <p:cNvSpPr>
            <a:spLocks noGrp="1"/>
          </p:cNvSpPr>
          <p:nvPr>
            <p:ph type="sldNum" sz="quarter" idx="5"/>
          </p:nvPr>
        </p:nvSpPr>
        <p:spPr/>
        <p:txBody>
          <a:bodyPr/>
          <a:lstStyle/>
          <a:p>
            <a:fld id="{9A6CF64D-4C5B-4AA2-A014-A26B374B7B10}" type="slidenum">
              <a:rPr lang="en-US" smtClean="0"/>
              <a:t>1</a:t>
            </a:fld>
            <a:endParaRPr lang="en-US"/>
          </a:p>
        </p:txBody>
      </p:sp>
    </p:spTree>
    <p:extLst>
      <p:ext uri="{BB962C8B-B14F-4D97-AF65-F5344CB8AC3E}">
        <p14:creationId xmlns:p14="http://schemas.microsoft.com/office/powerpoint/2010/main" val="2024506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first image shows a histogram of the math scores, and although there is a tiny skewness to the left, it must certainly is a normal distribution. In fact,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distributon</a:t>
            </a:r>
            <a:r>
              <a:rPr lang="en-US" sz="1800" dirty="0">
                <a:effectLst/>
                <a:latin typeface="Calibri" panose="020F0502020204030204" pitchFamily="34" charset="0"/>
                <a:ea typeface="Calibri" panose="020F0502020204030204" pitchFamily="34" charset="0"/>
                <a:cs typeface="Times New Roman" panose="02020603050405020304" pitchFamily="18" charset="0"/>
              </a:rPr>
              <a:t> for the other two subjects was normal as well.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On the second image there is a box and whicker plot which shows outliers in the data. Since we do not know the context behind them,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1800" dirty="0">
                <a:effectLst/>
                <a:latin typeface="Calibri" panose="020F0502020204030204" pitchFamily="34" charset="0"/>
                <a:ea typeface="Calibri" panose="020F0502020204030204" pitchFamily="34" charset="0"/>
                <a:cs typeface="Times New Roman" panose="02020603050405020304" pitchFamily="18" charset="0"/>
              </a:rPr>
              <a:t> assumed that they were naturally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occuring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so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1800" dirty="0">
                <a:effectLst/>
                <a:latin typeface="Calibri" panose="020F0502020204030204" pitchFamily="34" charset="0"/>
                <a:ea typeface="Calibri" panose="020F0502020204030204" pitchFamily="34" charset="0"/>
                <a:cs typeface="Times New Roman" panose="02020603050405020304" pitchFamily="18" charset="0"/>
              </a:rPr>
              <a:t> left them there.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Then the third table shows some of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discriptive</a:t>
            </a:r>
            <a:r>
              <a:rPr lang="en-US" sz="1800" dirty="0">
                <a:effectLst/>
                <a:latin typeface="Calibri" panose="020F0502020204030204" pitchFamily="34" charset="0"/>
                <a:ea typeface="Calibri" panose="020F0502020204030204" pitchFamily="34" charset="0"/>
                <a:cs typeface="Times New Roman" panose="02020603050405020304" pitchFamily="18" charset="0"/>
              </a:rPr>
              <a:t> stats of our data. The average column contains the average of all three subjects, the mean was 68.9% and the standard deviation 14.2 points. </a:t>
            </a:r>
          </a:p>
          <a:p>
            <a:endParaRPr lang="en-US" dirty="0"/>
          </a:p>
        </p:txBody>
      </p:sp>
      <p:sp>
        <p:nvSpPr>
          <p:cNvPr id="4" name="Slide Number Placeholder 3"/>
          <p:cNvSpPr>
            <a:spLocks noGrp="1"/>
          </p:cNvSpPr>
          <p:nvPr>
            <p:ph type="sldNum" sz="quarter" idx="5"/>
          </p:nvPr>
        </p:nvSpPr>
        <p:spPr/>
        <p:txBody>
          <a:bodyPr/>
          <a:lstStyle/>
          <a:p>
            <a:fld id="{9A6CF64D-4C5B-4AA2-A014-A26B374B7B10}" type="slidenum">
              <a:rPr lang="en-US" smtClean="0"/>
              <a:t>10</a:t>
            </a:fld>
            <a:endParaRPr lang="en-US"/>
          </a:p>
        </p:txBody>
      </p:sp>
    </p:spTree>
    <p:extLst>
      <p:ext uri="{BB962C8B-B14F-4D97-AF65-F5344CB8AC3E}">
        <p14:creationId xmlns:p14="http://schemas.microsoft.com/office/powerpoint/2010/main" val="40758158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 also did 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regresion</a:t>
            </a:r>
            <a:r>
              <a:rPr lang="en-US" sz="1800" dirty="0">
                <a:effectLst/>
                <a:latin typeface="Calibri" panose="020F0502020204030204" pitchFamily="34" charset="0"/>
                <a:ea typeface="Calibri" panose="020F0502020204030204" pitchFamily="34" charset="0"/>
                <a:cs typeface="Times New Roman" panose="02020603050405020304" pitchFamily="18" charset="0"/>
              </a:rPr>
              <a:t> analysis of your data,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1800" dirty="0">
                <a:effectLst/>
                <a:latin typeface="Calibri" panose="020F0502020204030204" pitchFamily="34" charset="0"/>
                <a:ea typeface="Calibri" panose="020F0502020204030204" pitchFamily="34" charset="0"/>
                <a:cs typeface="Times New Roman" panose="02020603050405020304" pitchFamily="18" charset="0"/>
              </a:rPr>
              <a:t> wont get into all the details, but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jsut</a:t>
            </a:r>
            <a:r>
              <a:rPr lang="en-US" sz="1800" dirty="0">
                <a:effectLst/>
                <a:latin typeface="Calibri" panose="020F0502020204030204" pitchFamily="34" charset="0"/>
                <a:ea typeface="Calibri" panose="020F0502020204030204" pitchFamily="34" charset="0"/>
                <a:cs typeface="Times New Roman" panose="02020603050405020304" pitchFamily="18" charset="0"/>
              </a:rPr>
              <a:t> a few key points: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1. there is a relationship between our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independant</a:t>
            </a:r>
            <a:r>
              <a:rPr lang="en-US" sz="1800" dirty="0">
                <a:effectLst/>
                <a:latin typeface="Calibri" panose="020F0502020204030204" pitchFamily="34" charset="0"/>
                <a:ea typeface="Calibri" panose="020F0502020204030204" pitchFamily="34" charset="0"/>
                <a:cs typeface="Times New Roman" panose="02020603050405020304" pitchFamily="18" charset="0"/>
              </a:rPr>
              <a:t> variables and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dependant</a:t>
            </a:r>
            <a:r>
              <a:rPr lang="en-US" sz="1800" dirty="0">
                <a:effectLst/>
                <a:latin typeface="Calibri" panose="020F0502020204030204" pitchFamily="34" charset="0"/>
                <a:ea typeface="Calibri" panose="020F0502020204030204" pitchFamily="34" charset="0"/>
                <a:cs typeface="Times New Roman" panose="02020603050405020304" pitchFamily="18" charset="0"/>
              </a:rPr>
              <a:t> variable,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2. and there is a moderate positive correlation between the variables and the Test Scores.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3. final point, based on the regression model The Standard lunch results in 9 point increase in test scores and test preparation leads to 7.5 points increase.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you can see the prediction formula right here. </a:t>
            </a:r>
          </a:p>
          <a:p>
            <a:endParaRPr lang="en-US" dirty="0"/>
          </a:p>
        </p:txBody>
      </p:sp>
      <p:sp>
        <p:nvSpPr>
          <p:cNvPr id="4" name="Slide Number Placeholder 3"/>
          <p:cNvSpPr>
            <a:spLocks noGrp="1"/>
          </p:cNvSpPr>
          <p:nvPr>
            <p:ph type="sldNum" sz="quarter" idx="5"/>
          </p:nvPr>
        </p:nvSpPr>
        <p:spPr/>
        <p:txBody>
          <a:bodyPr/>
          <a:lstStyle/>
          <a:p>
            <a:fld id="{9A6CF64D-4C5B-4AA2-A014-A26B374B7B10}" type="slidenum">
              <a:rPr lang="en-US" smtClean="0"/>
              <a:t>11</a:t>
            </a:fld>
            <a:endParaRPr lang="en-US"/>
          </a:p>
        </p:txBody>
      </p:sp>
    </p:spTree>
    <p:extLst>
      <p:ext uri="{BB962C8B-B14F-4D97-AF65-F5344CB8AC3E}">
        <p14:creationId xmlns:p14="http://schemas.microsoft.com/office/powerpoint/2010/main" val="38535819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Now on to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BigQuery</a:t>
            </a:r>
            <a:r>
              <a:rPr lang="en-US" sz="1800" dirty="0">
                <a:effectLst/>
                <a:latin typeface="Calibri" panose="020F0502020204030204" pitchFamily="34" charset="0"/>
                <a:ea typeface="Calibri" panose="020F0502020204030204" pitchFamily="34" charset="0"/>
                <a:cs typeface="Times New Roman" panose="02020603050405020304" pitchFamily="18" charset="0"/>
              </a:rPr>
              <a:t> analysis. </a:t>
            </a:r>
          </a:p>
          <a:p>
            <a:endParaRPr lang="en-US" dirty="0"/>
          </a:p>
        </p:txBody>
      </p:sp>
      <p:sp>
        <p:nvSpPr>
          <p:cNvPr id="4" name="Slide Number Placeholder 3"/>
          <p:cNvSpPr>
            <a:spLocks noGrp="1"/>
          </p:cNvSpPr>
          <p:nvPr>
            <p:ph type="sldNum" sz="quarter" idx="5"/>
          </p:nvPr>
        </p:nvSpPr>
        <p:spPr/>
        <p:txBody>
          <a:bodyPr/>
          <a:lstStyle/>
          <a:p>
            <a:fld id="{9A6CF64D-4C5B-4AA2-A014-A26B374B7B10}" type="slidenum">
              <a:rPr lang="en-US" smtClean="0"/>
              <a:t>12</a:t>
            </a:fld>
            <a:endParaRPr lang="en-US"/>
          </a:p>
        </p:txBody>
      </p:sp>
    </p:spTree>
    <p:extLst>
      <p:ext uri="{BB962C8B-B14F-4D97-AF65-F5344CB8AC3E}">
        <p14:creationId xmlns:p14="http://schemas.microsoft.com/office/powerpoint/2010/main" val="2801398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first query that you see are the test scores grouped by preparation and lunch. One thing to note here, is that students who completed test preparation and had Standard lunch, averaged about 74% on the test scores, while those who did not complete the preparation and had reduced lunch, only averaged 57%.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That is a staggering 17% difference. </a:t>
            </a:r>
          </a:p>
          <a:p>
            <a:endParaRPr lang="en-US" dirty="0"/>
          </a:p>
        </p:txBody>
      </p:sp>
      <p:sp>
        <p:nvSpPr>
          <p:cNvPr id="4" name="Slide Number Placeholder 3"/>
          <p:cNvSpPr>
            <a:spLocks noGrp="1"/>
          </p:cNvSpPr>
          <p:nvPr>
            <p:ph type="sldNum" sz="quarter" idx="5"/>
          </p:nvPr>
        </p:nvSpPr>
        <p:spPr/>
        <p:txBody>
          <a:bodyPr/>
          <a:lstStyle/>
          <a:p>
            <a:fld id="{9A6CF64D-4C5B-4AA2-A014-A26B374B7B10}" type="slidenum">
              <a:rPr lang="en-US" smtClean="0"/>
              <a:t>13</a:t>
            </a:fld>
            <a:endParaRPr lang="en-US"/>
          </a:p>
        </p:txBody>
      </p:sp>
    </p:spTree>
    <p:extLst>
      <p:ext uri="{BB962C8B-B14F-4D97-AF65-F5344CB8AC3E}">
        <p14:creationId xmlns:p14="http://schemas.microsoft.com/office/powerpoint/2010/main" val="577593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For the next 2 queries,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1800" dirty="0">
                <a:effectLst/>
                <a:latin typeface="Calibri" panose="020F0502020204030204" pitchFamily="34" charset="0"/>
                <a:ea typeface="Calibri" panose="020F0502020204030204" pitchFamily="34" charset="0"/>
                <a:cs typeface="Times New Roman" panose="02020603050405020304" pitchFamily="18" charset="0"/>
              </a:rPr>
              <a:t> will actually do a little demonstration: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here we got Correlation Analysis: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5.7 This query shows the correlation of combined averages of test scores with BOTH completion of TEST PREP AND STANDARD MEAL in UNION with Correlation of combined averages of test scores with BOTH 'Free/Reduced' and 'free' meal.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0.29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inidcates</a:t>
            </a:r>
            <a:r>
              <a:rPr lang="en-US" sz="1800" dirty="0">
                <a:effectLst/>
                <a:latin typeface="Calibri" panose="020F0502020204030204" pitchFamily="34" charset="0"/>
                <a:ea typeface="Calibri" panose="020F0502020204030204" pitchFamily="34" charset="0"/>
                <a:cs typeface="Times New Roman" panose="02020603050405020304" pitchFamily="18" charset="0"/>
              </a:rPr>
              <a:t> a moderate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postive</a:t>
            </a:r>
            <a:r>
              <a:rPr lang="en-US" sz="1800" dirty="0">
                <a:effectLst/>
                <a:latin typeface="Calibri" panose="020F0502020204030204" pitchFamily="34" charset="0"/>
                <a:ea typeface="Calibri" panose="020F0502020204030204" pitchFamily="34" charset="0"/>
                <a:cs typeface="Times New Roman" panose="02020603050405020304" pitchFamily="18" charset="0"/>
              </a:rPr>
              <a:t> relationship which means that standard lunch and completed prep result in increase in test scores, and - 0.32 indicates a moderate negative relationship which leads to a decrease in test scores. </a:t>
            </a:r>
          </a:p>
          <a:p>
            <a:endParaRPr lang="en-US" dirty="0"/>
          </a:p>
        </p:txBody>
      </p:sp>
      <p:sp>
        <p:nvSpPr>
          <p:cNvPr id="4" name="Slide Number Placeholder 3"/>
          <p:cNvSpPr>
            <a:spLocks noGrp="1"/>
          </p:cNvSpPr>
          <p:nvPr>
            <p:ph type="sldNum" sz="quarter" idx="5"/>
          </p:nvPr>
        </p:nvSpPr>
        <p:spPr/>
        <p:txBody>
          <a:bodyPr/>
          <a:lstStyle/>
          <a:p>
            <a:fld id="{9A6CF64D-4C5B-4AA2-A014-A26B374B7B10}" type="slidenum">
              <a:rPr lang="en-US" smtClean="0"/>
              <a:t>14</a:t>
            </a:fld>
            <a:endParaRPr lang="en-US"/>
          </a:p>
        </p:txBody>
      </p:sp>
    </p:spTree>
    <p:extLst>
      <p:ext uri="{BB962C8B-B14F-4D97-AF65-F5344CB8AC3E}">
        <p14:creationId xmlns:p14="http://schemas.microsoft.com/office/powerpoint/2010/main" val="36488467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Last query that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1800" dirty="0">
                <a:effectLst/>
                <a:latin typeface="Calibri" panose="020F0502020204030204" pitchFamily="34" charset="0"/>
                <a:ea typeface="Calibri" panose="020F0502020204030204" pitchFamily="34" charset="0"/>
                <a:cs typeface="Times New Roman" panose="02020603050405020304" pitchFamily="18" charset="0"/>
              </a:rPr>
              <a:t> will show here is the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6.1 Combined Average Test scores grouped by parent level of education with conditions where both Standard Lunch and Completed Preparation vs NONE and FREE.</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Looking at the results, its clear that Across all education levels, students generally perform better when they have a 'Standard' lunch plan and have completed test preparation.</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There is a general trend of higher average scores as the parent's education level increases. With the largest difference of over 21% for the holders of Bachelors degrees.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Lets get back to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presenation</a:t>
            </a:r>
            <a:r>
              <a:rPr lang="en-US" sz="1800" dirty="0">
                <a:effectLst/>
                <a:latin typeface="Calibri" panose="020F0502020204030204" pitchFamily="34" charset="0"/>
                <a:ea typeface="Calibri" panose="020F0502020204030204" pitchFamily="34" charset="0"/>
                <a:cs typeface="Times New Roman" panose="02020603050405020304" pitchFamily="18" charset="0"/>
              </a:rPr>
              <a:t> now: </a:t>
            </a:r>
          </a:p>
          <a:p>
            <a:endParaRPr lang="en-US" dirty="0"/>
          </a:p>
        </p:txBody>
      </p:sp>
      <p:sp>
        <p:nvSpPr>
          <p:cNvPr id="4" name="Slide Number Placeholder 3"/>
          <p:cNvSpPr>
            <a:spLocks noGrp="1"/>
          </p:cNvSpPr>
          <p:nvPr>
            <p:ph type="sldNum" sz="quarter" idx="5"/>
          </p:nvPr>
        </p:nvSpPr>
        <p:spPr/>
        <p:txBody>
          <a:bodyPr/>
          <a:lstStyle/>
          <a:p>
            <a:fld id="{9A6CF64D-4C5B-4AA2-A014-A26B374B7B10}" type="slidenum">
              <a:rPr lang="en-US" smtClean="0"/>
              <a:t>15</a:t>
            </a:fld>
            <a:endParaRPr lang="en-US"/>
          </a:p>
        </p:txBody>
      </p:sp>
    </p:spTree>
    <p:extLst>
      <p:ext uri="{BB962C8B-B14F-4D97-AF65-F5344CB8AC3E}">
        <p14:creationId xmlns:p14="http://schemas.microsoft.com/office/powerpoint/2010/main" val="4095600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One more thing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1800" dirty="0">
                <a:effectLst/>
                <a:latin typeface="Calibri" panose="020F0502020204030204" pitchFamily="34" charset="0"/>
                <a:ea typeface="Calibri" panose="020F0502020204030204" pitchFamily="34" charset="0"/>
                <a:cs typeface="Times New Roman" panose="02020603050405020304" pitchFamily="18" charset="0"/>
              </a:rPr>
              <a:t> want to show you are the relative frequencies of preparation and lunch.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 can see that only 35% of students completed preparation and only 34% purchased standard lunch.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if we run a query and group the results by parent education levels, we can also see the rates are pretty low across all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educaiton</a:t>
            </a:r>
            <a:r>
              <a:rPr lang="en-US" sz="1800" dirty="0">
                <a:effectLst/>
                <a:latin typeface="Calibri" panose="020F0502020204030204" pitchFamily="34" charset="0"/>
                <a:ea typeface="Calibri" panose="020F0502020204030204" pitchFamily="34" charset="0"/>
                <a:cs typeface="Times New Roman" panose="02020603050405020304" pitchFamily="18" charset="0"/>
              </a:rPr>
              <a:t> levels. </a:t>
            </a:r>
          </a:p>
          <a:p>
            <a:endParaRPr lang="en-US" dirty="0"/>
          </a:p>
        </p:txBody>
      </p:sp>
      <p:sp>
        <p:nvSpPr>
          <p:cNvPr id="4" name="Slide Number Placeholder 3"/>
          <p:cNvSpPr>
            <a:spLocks noGrp="1"/>
          </p:cNvSpPr>
          <p:nvPr>
            <p:ph type="sldNum" sz="quarter" idx="5"/>
          </p:nvPr>
        </p:nvSpPr>
        <p:spPr/>
        <p:txBody>
          <a:bodyPr/>
          <a:lstStyle/>
          <a:p>
            <a:fld id="{9A6CF64D-4C5B-4AA2-A014-A26B374B7B10}" type="slidenum">
              <a:rPr lang="en-US" smtClean="0"/>
              <a:t>16</a:t>
            </a:fld>
            <a:endParaRPr lang="en-US"/>
          </a:p>
        </p:txBody>
      </p:sp>
    </p:spTree>
    <p:extLst>
      <p:ext uri="{BB962C8B-B14F-4D97-AF65-F5344CB8AC3E}">
        <p14:creationId xmlns:p14="http://schemas.microsoft.com/office/powerpoint/2010/main" val="27684682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Before expressing my proposals, to increase the fortunes of your school, lets quickly reiterate the key points of the findings: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1. there is a moderate positive correlation between the Lunch plan, test prep, and the test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scors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2. The relationship between the variables is statistically significant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3. On average, students who completed test prep and had standard lunch scored 16% higher than those who did not complete test prep and had reduced lunch. </a:t>
            </a:r>
          </a:p>
          <a:p>
            <a:endParaRPr lang="en-US" dirty="0"/>
          </a:p>
        </p:txBody>
      </p:sp>
      <p:sp>
        <p:nvSpPr>
          <p:cNvPr id="4" name="Slide Number Placeholder 3"/>
          <p:cNvSpPr>
            <a:spLocks noGrp="1"/>
          </p:cNvSpPr>
          <p:nvPr>
            <p:ph type="sldNum" sz="quarter" idx="5"/>
          </p:nvPr>
        </p:nvSpPr>
        <p:spPr/>
        <p:txBody>
          <a:bodyPr/>
          <a:lstStyle/>
          <a:p>
            <a:fld id="{9A6CF64D-4C5B-4AA2-A014-A26B374B7B10}" type="slidenum">
              <a:rPr lang="en-US" smtClean="0"/>
              <a:t>17</a:t>
            </a:fld>
            <a:endParaRPr lang="en-US"/>
          </a:p>
        </p:txBody>
      </p:sp>
    </p:spTree>
    <p:extLst>
      <p:ext uri="{BB962C8B-B14F-4D97-AF65-F5344CB8AC3E}">
        <p14:creationId xmlns:p14="http://schemas.microsoft.com/office/powerpoint/2010/main" val="10014009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Of course, it is now obvious that we need to increase our emphasis on promoting the purchase of standard meals and the importance of test preparations. </a:t>
            </a:r>
          </a:p>
          <a:p>
            <a:pPr marL="0" marR="0">
              <a:lnSpc>
                <a:spcPct val="107000"/>
              </a:lnSpc>
              <a:spcBef>
                <a:spcPts val="0"/>
              </a:spcBef>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The increase in this two variables would positively affect the test results and lead to improved school standing.</a:t>
            </a:r>
          </a:p>
          <a:p>
            <a:pPr marL="0" marR="0">
              <a:lnSpc>
                <a:spcPct val="107000"/>
              </a:lnSpc>
              <a:spcBef>
                <a:spcPts val="0"/>
              </a:spcBef>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Two specific suggestions that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1600" dirty="0">
                <a:effectLst/>
                <a:latin typeface="Calibri" panose="020F0502020204030204" pitchFamily="34" charset="0"/>
                <a:ea typeface="Calibri" panose="020F0502020204030204" pitchFamily="34" charset="0"/>
                <a:cs typeface="Times New Roman" panose="02020603050405020304" pitchFamily="18" charset="0"/>
              </a:rPr>
              <a:t> would like to make for your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markeitng</a:t>
            </a:r>
            <a:r>
              <a:rPr lang="en-US" sz="1600" dirty="0">
                <a:effectLst/>
                <a:latin typeface="Calibri" panose="020F0502020204030204" pitchFamily="34" charset="0"/>
                <a:ea typeface="Calibri" panose="020F0502020204030204" pitchFamily="34" charset="0"/>
                <a:cs typeface="Times New Roman" panose="02020603050405020304" pitchFamily="18" charset="0"/>
              </a:rPr>
              <a:t> team are: </a:t>
            </a:r>
          </a:p>
          <a:p>
            <a:pPr marL="0" marR="0">
              <a:lnSpc>
                <a:spcPct val="107000"/>
              </a:lnSpc>
              <a:spcBef>
                <a:spcPts val="0"/>
              </a:spcBef>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1. We stress the importance of standard meals for lesser educated parents - they are a big stratum - yet only 28% of them buy standard meals </a:t>
            </a:r>
          </a:p>
          <a:p>
            <a:pPr marL="0" marR="0">
              <a:lnSpc>
                <a:spcPct val="107000"/>
              </a:lnSpc>
              <a:spcBef>
                <a:spcPts val="0"/>
              </a:spcBef>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2. Second, we must improve the promotion of the test preparations with emphasis on parents who hold associate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degreee</a:t>
            </a:r>
            <a:r>
              <a:rPr lang="en-US" sz="1600" dirty="0">
                <a:effectLst/>
                <a:latin typeface="Calibri" panose="020F0502020204030204" pitchFamily="34" charset="0"/>
                <a:ea typeface="Calibri" panose="020F0502020204030204" pitchFamily="34" charset="0"/>
                <a:cs typeface="Times New Roman" panose="02020603050405020304" pitchFamily="18" charset="0"/>
              </a:rPr>
              <a:t> or lower, since they represent a very large chunk of parent population, yet the test prep is under 37%. This way we will be able to quickly  improve test scores and consequently improve the fortunes  of our school </a:t>
            </a:r>
          </a:p>
          <a:p>
            <a:endParaRPr lang="en-US" sz="1100" dirty="0"/>
          </a:p>
        </p:txBody>
      </p:sp>
      <p:sp>
        <p:nvSpPr>
          <p:cNvPr id="4" name="Slide Number Placeholder 3"/>
          <p:cNvSpPr>
            <a:spLocks noGrp="1"/>
          </p:cNvSpPr>
          <p:nvPr>
            <p:ph type="sldNum" sz="quarter" idx="5"/>
          </p:nvPr>
        </p:nvSpPr>
        <p:spPr/>
        <p:txBody>
          <a:bodyPr/>
          <a:lstStyle/>
          <a:p>
            <a:fld id="{9A6CF64D-4C5B-4AA2-A014-A26B374B7B10}" type="slidenum">
              <a:rPr lang="en-US" smtClean="0"/>
              <a:t>18</a:t>
            </a:fld>
            <a:endParaRPr lang="en-US"/>
          </a:p>
        </p:txBody>
      </p:sp>
    </p:spTree>
    <p:extLst>
      <p:ext uri="{BB962C8B-B14F-4D97-AF65-F5344CB8AC3E}">
        <p14:creationId xmlns:p14="http://schemas.microsoft.com/office/powerpoint/2010/main" val="1704088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concludes my presentation,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im</a:t>
            </a:r>
            <a:r>
              <a:rPr lang="en-US" sz="1800" dirty="0">
                <a:effectLst/>
                <a:latin typeface="Calibri" panose="020F0502020204030204" pitchFamily="34" charset="0"/>
                <a:ea typeface="Calibri" panose="020F0502020204030204" pitchFamily="34" charset="0"/>
                <a:cs typeface="Times New Roman" panose="02020603050405020304" pitchFamily="18" charset="0"/>
              </a:rPr>
              <a:t> certain that together will not just changes the future of your school, but also positively influence the future of many children and those whom they affect in their life times.  LIGHT SPEED TO YOU ALL! Thank you!</a:t>
            </a:r>
          </a:p>
          <a:p>
            <a:endParaRPr lang="en-US" dirty="0"/>
          </a:p>
        </p:txBody>
      </p:sp>
      <p:sp>
        <p:nvSpPr>
          <p:cNvPr id="4" name="Slide Number Placeholder 3"/>
          <p:cNvSpPr>
            <a:spLocks noGrp="1"/>
          </p:cNvSpPr>
          <p:nvPr>
            <p:ph type="sldNum" sz="quarter" idx="5"/>
          </p:nvPr>
        </p:nvSpPr>
        <p:spPr/>
        <p:txBody>
          <a:bodyPr/>
          <a:lstStyle/>
          <a:p>
            <a:fld id="{9A6CF64D-4C5B-4AA2-A014-A26B374B7B10}" type="slidenum">
              <a:rPr lang="en-US" smtClean="0"/>
              <a:t>19</a:t>
            </a:fld>
            <a:endParaRPr lang="en-US"/>
          </a:p>
        </p:txBody>
      </p:sp>
    </p:spTree>
    <p:extLst>
      <p:ext uri="{BB962C8B-B14F-4D97-AF65-F5344CB8AC3E}">
        <p14:creationId xmlns:p14="http://schemas.microsoft.com/office/powerpoint/2010/main" val="1688631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Before we delve into it, here is a brief overview of what this meeting is going to be like: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1. First,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1800" dirty="0">
                <a:effectLst/>
                <a:latin typeface="Calibri" panose="020F0502020204030204" pitchFamily="34" charset="0"/>
                <a:ea typeface="Calibri" panose="020F0502020204030204" pitchFamily="34" charset="0"/>
                <a:cs typeface="Times New Roman" panose="02020603050405020304" pitchFamily="18" charset="0"/>
              </a:rPr>
              <a:t> will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adress</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 reason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1800" dirty="0">
                <a:effectLst/>
                <a:latin typeface="Calibri" panose="020F0502020204030204" pitchFamily="34" charset="0"/>
                <a:ea typeface="Calibri" panose="020F0502020204030204" pitchFamily="34" charset="0"/>
                <a:cs typeface="Times New Roman" panose="02020603050405020304" pitchFamily="18" charset="0"/>
              </a:rPr>
              <a:t> am here, Then you'll see an overview of the data and its characteristics, then we'll move on to the procedures which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1800" dirty="0">
                <a:effectLst/>
                <a:latin typeface="Calibri" panose="020F0502020204030204" pitchFamily="34" charset="0"/>
                <a:ea typeface="Calibri" panose="020F0502020204030204" pitchFamily="34" charset="0"/>
                <a:cs typeface="Times New Roman" panose="02020603050405020304" pitchFamily="18" charset="0"/>
              </a:rPr>
              <a:t> performed and the inferences that were generated and finally the proposal to get your marketing folks going in the right direction. </a:t>
            </a:r>
          </a:p>
          <a:p>
            <a:endParaRPr lang="en-US" dirty="0"/>
          </a:p>
        </p:txBody>
      </p:sp>
      <p:sp>
        <p:nvSpPr>
          <p:cNvPr id="4" name="Slide Number Placeholder 3"/>
          <p:cNvSpPr>
            <a:spLocks noGrp="1"/>
          </p:cNvSpPr>
          <p:nvPr>
            <p:ph type="sldNum" sz="quarter" idx="5"/>
          </p:nvPr>
        </p:nvSpPr>
        <p:spPr/>
        <p:txBody>
          <a:bodyPr/>
          <a:lstStyle/>
          <a:p>
            <a:fld id="{9A6CF64D-4C5B-4AA2-A014-A26B374B7B10}" type="slidenum">
              <a:rPr lang="en-US" smtClean="0"/>
              <a:t>2</a:t>
            </a:fld>
            <a:endParaRPr lang="en-US"/>
          </a:p>
        </p:txBody>
      </p:sp>
    </p:spTree>
    <p:extLst>
      <p:ext uri="{BB962C8B-B14F-4D97-AF65-F5344CB8AC3E}">
        <p14:creationId xmlns:p14="http://schemas.microsoft.com/office/powerpoint/2010/main" val="207395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So lets review the status quo: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Over the course of last 5 years, the average test scores, at your school, dropped: by staggering 11%, new student enrolment rate dropped by 22%  and the school went down 46 positions in ranking. Dire situation, no doubt. but that is exactly why your new Principal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mr.</a:t>
            </a:r>
            <a:r>
              <a:rPr lang="en-US" sz="1800" dirty="0">
                <a:effectLst/>
                <a:latin typeface="Calibri" panose="020F0502020204030204" pitchFamily="34" charset="0"/>
                <a:ea typeface="Calibri" panose="020F0502020204030204" pitchFamily="34" charset="0"/>
                <a:cs typeface="Times New Roman" panose="02020603050405020304" pitchFamily="18" charset="0"/>
              </a:rPr>
              <a:t> Terry hired LightSpeed and myself. </a:t>
            </a:r>
          </a:p>
          <a:p>
            <a:endParaRPr lang="en-US" dirty="0"/>
          </a:p>
        </p:txBody>
      </p:sp>
      <p:sp>
        <p:nvSpPr>
          <p:cNvPr id="4" name="Slide Number Placeholder 3"/>
          <p:cNvSpPr>
            <a:spLocks noGrp="1"/>
          </p:cNvSpPr>
          <p:nvPr>
            <p:ph type="sldNum" sz="quarter" idx="5"/>
          </p:nvPr>
        </p:nvSpPr>
        <p:spPr/>
        <p:txBody>
          <a:bodyPr/>
          <a:lstStyle/>
          <a:p>
            <a:fld id="{9A6CF64D-4C5B-4AA2-A014-A26B374B7B10}" type="slidenum">
              <a:rPr lang="en-US" smtClean="0"/>
              <a:t>3</a:t>
            </a:fld>
            <a:endParaRPr lang="en-US"/>
          </a:p>
        </p:txBody>
      </p:sp>
    </p:spTree>
    <p:extLst>
      <p:ext uri="{BB962C8B-B14F-4D97-AF65-F5344CB8AC3E}">
        <p14:creationId xmlns:p14="http://schemas.microsoft.com/office/powerpoint/2010/main" val="50933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So let me show what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1800" dirty="0">
                <a:effectLst/>
                <a:latin typeface="Calibri" panose="020F0502020204030204" pitchFamily="34" charset="0"/>
                <a:ea typeface="Calibri" panose="020F0502020204030204" pitchFamily="34" charset="0"/>
                <a:cs typeface="Times New Roman" panose="02020603050405020304" pitchFamily="18" charset="0"/>
              </a:rPr>
              <a:t> got for you..</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here is the transformation that we've performed on your raw student data.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the original data, each of the three given tables was linked through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studetnID</a:t>
            </a:r>
            <a:r>
              <a:rPr lang="en-US" sz="1800" dirty="0">
                <a:effectLst/>
                <a:latin typeface="Calibri" panose="020F0502020204030204" pitchFamily="34" charset="0"/>
                <a:ea typeface="Calibri" panose="020F0502020204030204" pitchFamily="34" charset="0"/>
                <a:cs typeface="Times New Roman" panose="02020603050405020304" pitchFamily="18" charset="0"/>
              </a:rPr>
              <a:t> column. Instead,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1800" dirty="0">
                <a:effectLst/>
                <a:latin typeface="Calibri" panose="020F0502020204030204" pitchFamily="34" charset="0"/>
                <a:ea typeface="Calibri" panose="020F0502020204030204" pitchFamily="34" charset="0"/>
                <a:cs typeface="Times New Roman" panose="02020603050405020304" pitchFamily="18" charset="0"/>
              </a:rPr>
              <a:t> created primary keys for each of those tables and removed redundant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studetnID</a:t>
            </a:r>
            <a:r>
              <a:rPr lang="en-US" sz="1800" dirty="0">
                <a:effectLst/>
                <a:latin typeface="Calibri" panose="020F0502020204030204" pitchFamily="34" charset="0"/>
                <a:ea typeface="Calibri" panose="020F0502020204030204" pitchFamily="34" charset="0"/>
                <a:cs typeface="Times New Roman" panose="02020603050405020304" pitchFamily="18" charset="0"/>
              </a:rPr>
              <a:t> columns. </a:t>
            </a:r>
          </a:p>
        </p:txBody>
      </p:sp>
      <p:sp>
        <p:nvSpPr>
          <p:cNvPr id="4" name="Slide Number Placeholder 3"/>
          <p:cNvSpPr>
            <a:spLocks noGrp="1"/>
          </p:cNvSpPr>
          <p:nvPr>
            <p:ph type="sldNum" sz="quarter" idx="5"/>
          </p:nvPr>
        </p:nvSpPr>
        <p:spPr/>
        <p:txBody>
          <a:bodyPr/>
          <a:lstStyle/>
          <a:p>
            <a:fld id="{9A6CF64D-4C5B-4AA2-A014-A26B374B7B10}" type="slidenum">
              <a:rPr lang="en-US" smtClean="0"/>
              <a:t>4</a:t>
            </a:fld>
            <a:endParaRPr lang="en-US"/>
          </a:p>
        </p:txBody>
      </p:sp>
    </p:spTree>
    <p:extLst>
      <p:ext uri="{BB962C8B-B14F-4D97-AF65-F5344CB8AC3E}">
        <p14:creationId xmlns:p14="http://schemas.microsoft.com/office/powerpoint/2010/main" val="3344069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1800" dirty="0">
                <a:effectLst/>
                <a:latin typeface="Calibri" panose="020F0502020204030204" pitchFamily="34" charset="0"/>
                <a:ea typeface="Calibri" panose="020F0502020204030204" pitchFamily="34" charset="0"/>
                <a:cs typeface="Times New Roman" panose="02020603050405020304" pitchFamily="18" charset="0"/>
              </a:rPr>
              <a:t> created 2 more tables which were necessary, the Decoded table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whcih</a:t>
            </a:r>
            <a:r>
              <a:rPr lang="en-US" sz="1800" dirty="0">
                <a:effectLst/>
                <a:latin typeface="Calibri" panose="020F0502020204030204" pitchFamily="34" charset="0"/>
                <a:ea typeface="Calibri" panose="020F0502020204030204" pitchFamily="34" charset="0"/>
                <a:cs typeface="Times New Roman" panose="02020603050405020304" pitchFamily="18" charset="0"/>
              </a:rPr>
              <a:t> contains the decoded values from the survey results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ofcourse</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 Student table. Later, we'll see how the student table became the pivot of our Star Schema.</a:t>
            </a:r>
          </a:p>
          <a:p>
            <a:endParaRPr lang="en-US" dirty="0"/>
          </a:p>
        </p:txBody>
      </p:sp>
      <p:sp>
        <p:nvSpPr>
          <p:cNvPr id="4" name="Slide Number Placeholder 3"/>
          <p:cNvSpPr>
            <a:spLocks noGrp="1"/>
          </p:cNvSpPr>
          <p:nvPr>
            <p:ph type="sldNum" sz="quarter" idx="5"/>
          </p:nvPr>
        </p:nvSpPr>
        <p:spPr/>
        <p:txBody>
          <a:bodyPr/>
          <a:lstStyle/>
          <a:p>
            <a:fld id="{9A6CF64D-4C5B-4AA2-A014-A26B374B7B10}" type="slidenum">
              <a:rPr lang="en-US" smtClean="0"/>
              <a:t>5</a:t>
            </a:fld>
            <a:endParaRPr lang="en-US"/>
          </a:p>
        </p:txBody>
      </p:sp>
    </p:spTree>
    <p:extLst>
      <p:ext uri="{BB962C8B-B14F-4D97-AF65-F5344CB8AC3E}">
        <p14:creationId xmlns:p14="http://schemas.microsoft.com/office/powerpoint/2010/main" val="539291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here you can see the data dictionary, with some of the tables,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referantial</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relationshps</a:t>
            </a:r>
            <a:r>
              <a:rPr lang="en-US" sz="1800" dirty="0">
                <a:effectLst/>
                <a:latin typeface="Calibri" panose="020F0502020204030204" pitchFamily="34" charset="0"/>
                <a:ea typeface="Calibri" panose="020F0502020204030204" pitchFamily="34" charset="0"/>
                <a:cs typeface="Times New Roman" panose="02020603050405020304" pitchFamily="18" charset="0"/>
              </a:rPr>
              <a:t>, column names and constraints and other things. </a:t>
            </a:r>
          </a:p>
          <a:p>
            <a:endParaRPr lang="en-US" dirty="0"/>
          </a:p>
        </p:txBody>
      </p:sp>
      <p:sp>
        <p:nvSpPr>
          <p:cNvPr id="4" name="Slide Number Placeholder 3"/>
          <p:cNvSpPr>
            <a:spLocks noGrp="1"/>
          </p:cNvSpPr>
          <p:nvPr>
            <p:ph type="sldNum" sz="quarter" idx="5"/>
          </p:nvPr>
        </p:nvSpPr>
        <p:spPr/>
        <p:txBody>
          <a:bodyPr/>
          <a:lstStyle/>
          <a:p>
            <a:fld id="{9A6CF64D-4C5B-4AA2-A014-A26B374B7B10}" type="slidenum">
              <a:rPr lang="en-US" smtClean="0"/>
              <a:t>6</a:t>
            </a:fld>
            <a:endParaRPr lang="en-US"/>
          </a:p>
        </p:txBody>
      </p:sp>
    </p:spTree>
    <p:extLst>
      <p:ext uri="{BB962C8B-B14F-4D97-AF65-F5344CB8AC3E}">
        <p14:creationId xmlns:p14="http://schemas.microsoft.com/office/powerpoint/2010/main" val="1430992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is how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1800" dirty="0">
                <a:effectLst/>
                <a:latin typeface="Calibri" panose="020F0502020204030204" pitchFamily="34" charset="0"/>
                <a:ea typeface="Calibri" panose="020F0502020204030204" pitchFamily="34" charset="0"/>
                <a:cs typeface="Times New Roman" panose="02020603050405020304" pitchFamily="18" charset="0"/>
              </a:rPr>
              <a:t> created a database in MYSQL and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starSchema</a:t>
            </a:r>
            <a:r>
              <a:rPr lang="en-US" sz="1800" dirty="0">
                <a:effectLst/>
                <a:latin typeface="Calibri" panose="020F0502020204030204" pitchFamily="34" charset="0"/>
                <a:ea typeface="Calibri" panose="020F0502020204030204" pitchFamily="34" charset="0"/>
                <a:cs typeface="Times New Roman" panose="02020603050405020304" pitchFamily="18" charset="0"/>
              </a:rPr>
              <a:t>. So as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1800" dirty="0">
                <a:effectLst/>
                <a:latin typeface="Calibri" panose="020F0502020204030204" pitchFamily="34" charset="0"/>
                <a:ea typeface="Calibri" panose="020F0502020204030204" pitchFamily="34" charset="0"/>
                <a:cs typeface="Times New Roman" panose="02020603050405020304" pitchFamily="18" charset="0"/>
              </a:rPr>
              <a:t> previously mentioned, the student table is the central point that references the dimension tables. it contains all the foreign keys with the use of which we can query our database. </a:t>
            </a:r>
          </a:p>
          <a:p>
            <a:endParaRPr lang="en-US" dirty="0"/>
          </a:p>
        </p:txBody>
      </p:sp>
      <p:sp>
        <p:nvSpPr>
          <p:cNvPr id="4" name="Slide Number Placeholder 3"/>
          <p:cNvSpPr>
            <a:spLocks noGrp="1"/>
          </p:cNvSpPr>
          <p:nvPr>
            <p:ph type="sldNum" sz="quarter" idx="5"/>
          </p:nvPr>
        </p:nvSpPr>
        <p:spPr/>
        <p:txBody>
          <a:bodyPr/>
          <a:lstStyle/>
          <a:p>
            <a:fld id="{9A6CF64D-4C5B-4AA2-A014-A26B374B7B10}" type="slidenum">
              <a:rPr lang="en-US" smtClean="0"/>
              <a:t>7</a:t>
            </a:fld>
            <a:endParaRPr lang="en-US"/>
          </a:p>
        </p:txBody>
      </p:sp>
    </p:spTree>
    <p:extLst>
      <p:ext uri="{BB962C8B-B14F-4D97-AF65-F5344CB8AC3E}">
        <p14:creationId xmlns:p14="http://schemas.microsoft.com/office/powerpoint/2010/main" val="12439244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Sequentionally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1800" dirty="0">
                <a:effectLst/>
                <a:latin typeface="Calibri" panose="020F0502020204030204" pitchFamily="34" charset="0"/>
                <a:ea typeface="Calibri" panose="020F0502020204030204" pitchFamily="34" charset="0"/>
                <a:cs typeface="Times New Roman" panose="02020603050405020304" pitchFamily="18" charset="0"/>
              </a:rPr>
              <a:t> created a warehouse 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bigquery</a:t>
            </a:r>
            <a:r>
              <a:rPr lang="en-US" sz="1800" dirty="0">
                <a:effectLst/>
                <a:latin typeface="Calibri" panose="020F0502020204030204" pitchFamily="34" charset="0"/>
                <a:ea typeface="Calibri" panose="020F0502020204030204" pitchFamily="34" charset="0"/>
                <a:cs typeface="Times New Roman" panose="02020603050405020304" pitchFamily="18" charset="0"/>
              </a:rPr>
              <a:t> to analyze our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StudentData</a:t>
            </a:r>
            <a:r>
              <a:rPr lang="en-US" sz="1800" dirty="0">
                <a:effectLst/>
                <a:latin typeface="Calibri" panose="020F0502020204030204" pitchFamily="34" charset="0"/>
                <a:ea typeface="Calibri" panose="020F0502020204030204" pitchFamily="34" charset="0"/>
                <a:cs typeface="Times New Roman" panose="02020603050405020304" pitchFamily="18" charset="0"/>
              </a:rPr>
              <a:t> database. Here are examples of two tables that are in it,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TestScore</a:t>
            </a:r>
            <a:r>
              <a:rPr lang="en-US" sz="1800" dirty="0">
                <a:effectLst/>
                <a:latin typeface="Calibri" panose="020F0502020204030204" pitchFamily="34" charset="0"/>
                <a:ea typeface="Calibri" panose="020F0502020204030204" pitchFamily="34" charset="0"/>
                <a:cs typeface="Times New Roman" panose="02020603050405020304" pitchFamily="18" charset="0"/>
              </a:rPr>
              <a:t> table and Student table. </a:t>
            </a:r>
          </a:p>
          <a:p>
            <a:endParaRPr lang="en-US" dirty="0"/>
          </a:p>
        </p:txBody>
      </p:sp>
      <p:sp>
        <p:nvSpPr>
          <p:cNvPr id="4" name="Slide Number Placeholder 3"/>
          <p:cNvSpPr>
            <a:spLocks noGrp="1"/>
          </p:cNvSpPr>
          <p:nvPr>
            <p:ph type="sldNum" sz="quarter" idx="5"/>
          </p:nvPr>
        </p:nvSpPr>
        <p:spPr/>
        <p:txBody>
          <a:bodyPr/>
          <a:lstStyle/>
          <a:p>
            <a:fld id="{9A6CF64D-4C5B-4AA2-A014-A26B374B7B10}" type="slidenum">
              <a:rPr lang="en-US" smtClean="0"/>
              <a:t>8</a:t>
            </a:fld>
            <a:endParaRPr lang="en-US"/>
          </a:p>
        </p:txBody>
      </p:sp>
    </p:spTree>
    <p:extLst>
      <p:ext uri="{BB962C8B-B14F-4D97-AF65-F5344CB8AC3E}">
        <p14:creationId xmlns:p14="http://schemas.microsoft.com/office/powerpoint/2010/main" val="22785082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Now we get to the fun part, the analysis that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i've</a:t>
            </a:r>
            <a:r>
              <a:rPr lang="en-US" sz="1800" dirty="0">
                <a:effectLst/>
                <a:latin typeface="Calibri" panose="020F0502020204030204" pitchFamily="34" charset="0"/>
                <a:ea typeface="Calibri" panose="020F0502020204030204" pitchFamily="34" charset="0"/>
                <a:cs typeface="Times New Roman" panose="02020603050405020304" pitchFamily="18" charset="0"/>
              </a:rPr>
              <a:t> conducted. </a:t>
            </a:r>
          </a:p>
          <a:p>
            <a:endParaRPr lang="en-US" dirty="0"/>
          </a:p>
        </p:txBody>
      </p:sp>
      <p:sp>
        <p:nvSpPr>
          <p:cNvPr id="4" name="Slide Number Placeholder 3"/>
          <p:cNvSpPr>
            <a:spLocks noGrp="1"/>
          </p:cNvSpPr>
          <p:nvPr>
            <p:ph type="sldNum" sz="quarter" idx="5"/>
          </p:nvPr>
        </p:nvSpPr>
        <p:spPr/>
        <p:txBody>
          <a:bodyPr/>
          <a:lstStyle/>
          <a:p>
            <a:fld id="{9A6CF64D-4C5B-4AA2-A014-A26B374B7B10}" type="slidenum">
              <a:rPr lang="en-US" smtClean="0"/>
              <a:t>9</a:t>
            </a:fld>
            <a:endParaRPr lang="en-US"/>
          </a:p>
        </p:txBody>
      </p:sp>
    </p:spTree>
    <p:extLst>
      <p:ext uri="{BB962C8B-B14F-4D97-AF65-F5344CB8AC3E}">
        <p14:creationId xmlns:p14="http://schemas.microsoft.com/office/powerpoint/2010/main" val="2665542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10" Type="http://schemas.openxmlformats.org/officeDocument/2006/relationships/image" Target="../media/image8.sv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svg"/><Relationship Id="rId3" Type="http://schemas.openxmlformats.org/officeDocument/2006/relationships/image" Target="../media/image43.png"/><Relationship Id="rId7" Type="http://schemas.openxmlformats.org/officeDocument/2006/relationships/image" Target="../media/image47.svg"/><Relationship Id="rId12"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6.png"/><Relationship Id="rId11" Type="http://schemas.openxmlformats.org/officeDocument/2006/relationships/image" Target="../media/image51.sv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svg"/></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svg"/></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58.svg"/><Relationship Id="rId4" Type="http://schemas.openxmlformats.org/officeDocument/2006/relationships/image" Target="../media/image57.png"/></Relationships>
</file>

<file path=ppt/slides/_rels/slide14.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hyperlink" Target="https://console.cloud.google.com/bigquery?sq=203096751514:99904e42a751436b900fe327b9183378" TargetMode="External"/><Relationship Id="rId7"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svg"/><Relationship Id="rId4" Type="http://schemas.openxmlformats.org/officeDocument/2006/relationships/image" Target="../media/image59.png"/></Relationships>
</file>

<file path=ppt/slides/_rels/slide15.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64.png"/><Relationship Id="rId7"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hyperlink" Target="https://console.cloud.google.com/bigquery?sq=203096751514:99904e42a751436b900fe327b9183378" TargetMode="External"/><Relationship Id="rId5" Type="http://schemas.openxmlformats.org/officeDocument/2006/relationships/image" Target="../media/image58.svg"/><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sv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1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9.png"/><Relationship Id="rId7" Type="http://schemas.openxmlformats.org/officeDocument/2006/relationships/image" Target="../media/image72.sv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71.png"/><Relationship Id="rId11" Type="http://schemas.openxmlformats.org/officeDocument/2006/relationships/image" Target="../media/image76.sv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png"/><Relationship Id="rId9" Type="http://schemas.openxmlformats.org/officeDocument/2006/relationships/image" Target="../media/image74.svg"/></Relationships>
</file>

<file path=ppt/slides/_rels/slide18.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9.png"/><Relationship Id="rId7" Type="http://schemas.openxmlformats.org/officeDocument/2006/relationships/image" Target="../media/image79.sv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6.png"/><Relationship Id="rId9" Type="http://schemas.openxmlformats.org/officeDocument/2006/relationships/image" Target="../media/image81.svg"/></Relationships>
</file>

<file path=ppt/slides/_rels/slide1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0.svg"/></Relationships>
</file>

<file path=ppt/slides/_rels/slide5.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2.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sv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b="-18555"/>
            </a:stretch>
          </a:blipFill>
        </p:spPr>
      </p:sp>
      <p:sp>
        <p:nvSpPr>
          <p:cNvPr id="3" name="Freeform 3"/>
          <p:cNvSpPr/>
          <p:nvPr/>
        </p:nvSpPr>
        <p:spPr>
          <a:xfrm>
            <a:off x="8521081" y="1000665"/>
            <a:ext cx="1245837" cy="985530"/>
          </a:xfrm>
          <a:custGeom>
            <a:avLst/>
            <a:gdLst/>
            <a:ahLst/>
            <a:cxnLst/>
            <a:rect l="l" t="t" r="r" b="b"/>
            <a:pathLst>
              <a:path w="1245837" h="985530">
                <a:moveTo>
                  <a:pt x="0" y="0"/>
                </a:moveTo>
                <a:lnTo>
                  <a:pt x="1245838" y="0"/>
                </a:lnTo>
                <a:lnTo>
                  <a:pt x="1245838" y="985530"/>
                </a:lnTo>
                <a:lnTo>
                  <a:pt x="0" y="9855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4521330">
            <a:off x="4522202" y="1734737"/>
            <a:ext cx="14167639" cy="7119239"/>
          </a:xfrm>
          <a:custGeom>
            <a:avLst/>
            <a:gdLst/>
            <a:ahLst/>
            <a:cxnLst/>
            <a:rect l="l" t="t" r="r" b="b"/>
            <a:pathLst>
              <a:path w="14167639" h="7119239">
                <a:moveTo>
                  <a:pt x="0" y="0"/>
                </a:moveTo>
                <a:lnTo>
                  <a:pt x="14167639" y="0"/>
                </a:lnTo>
                <a:lnTo>
                  <a:pt x="14167639" y="7119238"/>
                </a:lnTo>
                <a:lnTo>
                  <a:pt x="0" y="7119238"/>
                </a:lnTo>
                <a:lnTo>
                  <a:pt x="0" y="0"/>
                </a:lnTo>
                <a:close/>
              </a:path>
            </a:pathLst>
          </a:custGeom>
          <a:blipFill>
            <a:blip r:embed="rId6"/>
            <a:stretch>
              <a:fillRect/>
            </a:stretch>
          </a:blipFill>
        </p:spPr>
      </p:sp>
      <p:grpSp>
        <p:nvGrpSpPr>
          <p:cNvPr id="5" name="Group 5"/>
          <p:cNvGrpSpPr/>
          <p:nvPr/>
        </p:nvGrpSpPr>
        <p:grpSpPr>
          <a:xfrm>
            <a:off x="10727381" y="0"/>
            <a:ext cx="8698393" cy="10400373"/>
            <a:chOff x="0" y="0"/>
            <a:chExt cx="8603361" cy="10286746"/>
          </a:xfrm>
        </p:grpSpPr>
        <p:sp>
          <p:nvSpPr>
            <p:cNvPr id="6" name="Freeform 6"/>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7"/>
              <a:stretch>
                <a:fillRect l="-15283" r="-64067"/>
              </a:stretch>
            </a:blipFill>
          </p:spPr>
        </p:sp>
      </p:grpSp>
      <p:grpSp>
        <p:nvGrpSpPr>
          <p:cNvPr id="7" name="Group 7"/>
          <p:cNvGrpSpPr/>
          <p:nvPr/>
        </p:nvGrpSpPr>
        <p:grpSpPr>
          <a:xfrm>
            <a:off x="4191521" y="3349077"/>
            <a:ext cx="9904959" cy="3588846"/>
            <a:chOff x="0" y="0"/>
            <a:chExt cx="2608713" cy="945211"/>
          </a:xfrm>
        </p:grpSpPr>
        <p:sp>
          <p:nvSpPr>
            <p:cNvPr id="8" name="Freeform 8"/>
            <p:cNvSpPr/>
            <p:nvPr/>
          </p:nvSpPr>
          <p:spPr>
            <a:xfrm>
              <a:off x="0" y="0"/>
              <a:ext cx="2608713" cy="945211"/>
            </a:xfrm>
            <a:custGeom>
              <a:avLst/>
              <a:gdLst/>
              <a:ahLst/>
              <a:cxnLst/>
              <a:rect l="l" t="t" r="r" b="b"/>
              <a:pathLst>
                <a:path w="2608713" h="945211">
                  <a:moveTo>
                    <a:pt x="0" y="0"/>
                  </a:moveTo>
                  <a:lnTo>
                    <a:pt x="2608713" y="0"/>
                  </a:lnTo>
                  <a:lnTo>
                    <a:pt x="2608713" y="945211"/>
                  </a:lnTo>
                  <a:lnTo>
                    <a:pt x="0" y="945211"/>
                  </a:lnTo>
                  <a:close/>
                </a:path>
              </a:pathLst>
            </a:custGeom>
            <a:solidFill>
              <a:srgbClr val="FFFFFF"/>
            </a:solidFill>
          </p:spPr>
        </p:sp>
        <p:sp>
          <p:nvSpPr>
            <p:cNvPr id="9" name="TextBox 9"/>
            <p:cNvSpPr txBox="1"/>
            <p:nvPr/>
          </p:nvSpPr>
          <p:spPr>
            <a:xfrm>
              <a:off x="0" y="-19050"/>
              <a:ext cx="2608713" cy="964261"/>
            </a:xfrm>
            <a:prstGeom prst="rect">
              <a:avLst/>
            </a:prstGeom>
          </p:spPr>
          <p:txBody>
            <a:bodyPr lIns="50800" tIns="50800" rIns="50800" bIns="50800" rtlCol="0" anchor="ctr"/>
            <a:lstStyle/>
            <a:p>
              <a:pPr algn="ctr">
                <a:lnSpc>
                  <a:spcPts val="2859"/>
                </a:lnSpc>
              </a:pPr>
              <a:endParaRPr/>
            </a:p>
          </p:txBody>
        </p:sp>
      </p:grpSp>
      <p:sp>
        <p:nvSpPr>
          <p:cNvPr id="10" name="Freeform 10"/>
          <p:cNvSpPr/>
          <p:nvPr/>
        </p:nvSpPr>
        <p:spPr>
          <a:xfrm>
            <a:off x="4191521" y="6937923"/>
            <a:ext cx="9904959" cy="680751"/>
          </a:xfrm>
          <a:custGeom>
            <a:avLst/>
            <a:gdLst/>
            <a:ahLst/>
            <a:cxnLst/>
            <a:rect l="l" t="t" r="r" b="b"/>
            <a:pathLst>
              <a:path w="9904959" h="680751">
                <a:moveTo>
                  <a:pt x="0" y="0"/>
                </a:moveTo>
                <a:lnTo>
                  <a:pt x="9904958" y="0"/>
                </a:lnTo>
                <a:lnTo>
                  <a:pt x="9904958" y="680752"/>
                </a:lnTo>
                <a:lnTo>
                  <a:pt x="0" y="680752"/>
                </a:lnTo>
                <a:lnTo>
                  <a:pt x="0" y="0"/>
                </a:lnTo>
                <a:close/>
              </a:path>
            </a:pathLst>
          </a:custGeom>
          <a:blipFill>
            <a:blip r:embed="rId8"/>
            <a:stretch>
              <a:fillRect t="-187363"/>
            </a:stretch>
          </a:blipFill>
        </p:spPr>
      </p:sp>
      <p:sp>
        <p:nvSpPr>
          <p:cNvPr id="11" name="TextBox 11"/>
          <p:cNvSpPr txBox="1"/>
          <p:nvPr/>
        </p:nvSpPr>
        <p:spPr>
          <a:xfrm>
            <a:off x="4441321" y="4130049"/>
            <a:ext cx="9405358" cy="2100013"/>
          </a:xfrm>
          <a:prstGeom prst="rect">
            <a:avLst/>
          </a:prstGeom>
        </p:spPr>
        <p:txBody>
          <a:bodyPr lIns="0" tIns="0" rIns="0" bIns="0" rtlCol="0" anchor="t">
            <a:spAutoFit/>
          </a:bodyPr>
          <a:lstStyle/>
          <a:p>
            <a:pPr algn="ctr">
              <a:lnSpc>
                <a:spcPts val="16975"/>
              </a:lnSpc>
            </a:pPr>
            <a:r>
              <a:rPr lang="en-US" sz="12300" spc="172">
                <a:solidFill>
                  <a:srgbClr val="040506"/>
                </a:solidFill>
                <a:latin typeface="Archivo Black"/>
              </a:rPr>
              <a:t>REPORT</a:t>
            </a:r>
          </a:p>
        </p:txBody>
      </p:sp>
      <p:sp>
        <p:nvSpPr>
          <p:cNvPr id="12" name="TextBox 12"/>
          <p:cNvSpPr txBox="1"/>
          <p:nvPr/>
        </p:nvSpPr>
        <p:spPr>
          <a:xfrm>
            <a:off x="7652743" y="2167977"/>
            <a:ext cx="3074637" cy="476250"/>
          </a:xfrm>
          <a:prstGeom prst="rect">
            <a:avLst/>
          </a:prstGeom>
        </p:spPr>
        <p:txBody>
          <a:bodyPr lIns="0" tIns="0" rIns="0" bIns="0" rtlCol="0" anchor="t">
            <a:spAutoFit/>
          </a:bodyPr>
          <a:lstStyle/>
          <a:p>
            <a:pPr algn="ctr">
              <a:lnSpc>
                <a:spcPts val="3692"/>
              </a:lnSpc>
            </a:pPr>
            <a:r>
              <a:rPr lang="en-US" sz="3077" spc="-61">
                <a:solidFill>
                  <a:srgbClr val="040506"/>
                </a:solidFill>
                <a:latin typeface="Montserrat Classic Bold"/>
              </a:rPr>
              <a:t>LIGHTSPEED</a:t>
            </a:r>
          </a:p>
        </p:txBody>
      </p:sp>
      <p:sp>
        <p:nvSpPr>
          <p:cNvPr id="13" name="TextBox 13"/>
          <p:cNvSpPr txBox="1"/>
          <p:nvPr/>
        </p:nvSpPr>
        <p:spPr>
          <a:xfrm>
            <a:off x="5471449" y="3464745"/>
            <a:ext cx="7345101" cy="893904"/>
          </a:xfrm>
          <a:prstGeom prst="rect">
            <a:avLst/>
          </a:prstGeom>
        </p:spPr>
        <p:txBody>
          <a:bodyPr lIns="0" tIns="0" rIns="0" bIns="0" rtlCol="0" anchor="t">
            <a:spAutoFit/>
          </a:bodyPr>
          <a:lstStyle/>
          <a:p>
            <a:pPr algn="ctr">
              <a:lnSpc>
                <a:spcPts val="7294"/>
              </a:lnSpc>
            </a:pPr>
            <a:r>
              <a:rPr lang="en-US" sz="5286" spc="74">
                <a:solidFill>
                  <a:srgbClr val="040506"/>
                </a:solidFill>
                <a:latin typeface="Archivo Black"/>
              </a:rPr>
              <a:t>STUDENT DATA</a:t>
            </a:r>
          </a:p>
        </p:txBody>
      </p:sp>
      <p:sp>
        <p:nvSpPr>
          <p:cNvPr id="14" name="TextBox 14"/>
          <p:cNvSpPr txBox="1"/>
          <p:nvPr/>
        </p:nvSpPr>
        <p:spPr>
          <a:xfrm>
            <a:off x="4441321" y="6182437"/>
            <a:ext cx="9497482" cy="441638"/>
          </a:xfrm>
          <a:prstGeom prst="rect">
            <a:avLst/>
          </a:prstGeom>
        </p:spPr>
        <p:txBody>
          <a:bodyPr lIns="0" tIns="0" rIns="0" bIns="0" rtlCol="0" anchor="t">
            <a:spAutoFit/>
          </a:bodyPr>
          <a:lstStyle/>
          <a:p>
            <a:pPr algn="ctr">
              <a:lnSpc>
                <a:spcPts val="3661"/>
              </a:lnSpc>
            </a:pPr>
            <a:r>
              <a:rPr lang="en-US" sz="2653" spc="140">
                <a:solidFill>
                  <a:srgbClr val="231F20"/>
                </a:solidFill>
                <a:latin typeface="Montserrat Classic Bold"/>
              </a:rPr>
              <a:t>FOR NUEVA SCHOOL</a:t>
            </a:r>
          </a:p>
        </p:txBody>
      </p:sp>
      <p:sp>
        <p:nvSpPr>
          <p:cNvPr id="15" name="Freeform 15"/>
          <p:cNvSpPr/>
          <p:nvPr/>
        </p:nvSpPr>
        <p:spPr>
          <a:xfrm>
            <a:off x="1612346" y="9068190"/>
            <a:ext cx="426676" cy="434175"/>
          </a:xfrm>
          <a:custGeom>
            <a:avLst/>
            <a:gdLst/>
            <a:ahLst/>
            <a:cxnLst/>
            <a:rect l="l" t="t" r="r" b="b"/>
            <a:pathLst>
              <a:path w="426676" h="434175">
                <a:moveTo>
                  <a:pt x="0" y="0"/>
                </a:moveTo>
                <a:lnTo>
                  <a:pt x="426676" y="0"/>
                </a:lnTo>
                <a:lnTo>
                  <a:pt x="426676" y="434174"/>
                </a:lnTo>
                <a:lnTo>
                  <a:pt x="0" y="43417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6" name="TextBox 16"/>
          <p:cNvSpPr txBox="1"/>
          <p:nvPr/>
        </p:nvSpPr>
        <p:spPr>
          <a:xfrm>
            <a:off x="2350474" y="8762128"/>
            <a:ext cx="3811200" cy="476389"/>
          </a:xfrm>
          <a:prstGeom prst="rect">
            <a:avLst/>
          </a:prstGeom>
        </p:spPr>
        <p:txBody>
          <a:bodyPr lIns="0" tIns="0" rIns="0" bIns="0" rtlCol="0" anchor="t">
            <a:spAutoFit/>
          </a:bodyPr>
          <a:lstStyle/>
          <a:p>
            <a:pPr algn="just">
              <a:lnSpc>
                <a:spcPts val="3872"/>
              </a:lnSpc>
            </a:pPr>
            <a:r>
              <a:rPr lang="en-US" sz="2765">
                <a:solidFill>
                  <a:srgbClr val="000000"/>
                </a:solidFill>
                <a:latin typeface="Montserrat Ultra-Bold"/>
              </a:rPr>
              <a:t>PREPARED BY</a:t>
            </a:r>
          </a:p>
        </p:txBody>
      </p:sp>
      <p:sp>
        <p:nvSpPr>
          <p:cNvPr id="17" name="TextBox 17"/>
          <p:cNvSpPr txBox="1"/>
          <p:nvPr/>
        </p:nvSpPr>
        <p:spPr>
          <a:xfrm>
            <a:off x="2319613" y="9226854"/>
            <a:ext cx="3811200" cy="470468"/>
          </a:xfrm>
          <a:prstGeom prst="rect">
            <a:avLst/>
          </a:prstGeom>
        </p:spPr>
        <p:txBody>
          <a:bodyPr lIns="0" tIns="0" rIns="0" bIns="0" rtlCol="0" anchor="t">
            <a:spAutoFit/>
          </a:bodyPr>
          <a:lstStyle/>
          <a:p>
            <a:pPr>
              <a:lnSpc>
                <a:spcPts val="3872"/>
              </a:lnSpc>
            </a:pPr>
            <a:r>
              <a:rPr lang="en-US" sz="2765">
                <a:solidFill>
                  <a:srgbClr val="000000"/>
                </a:solidFill>
                <a:latin typeface="Montserrat Classic"/>
              </a:rPr>
              <a:t>OLEG ZASUKHA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9456859" y="5297565"/>
            <a:ext cx="7802441" cy="4685620"/>
          </a:xfrm>
          <a:custGeom>
            <a:avLst/>
            <a:gdLst/>
            <a:ahLst/>
            <a:cxnLst/>
            <a:rect l="l" t="t" r="r" b="b"/>
            <a:pathLst>
              <a:path w="7802441" h="4685620">
                <a:moveTo>
                  <a:pt x="0" y="0"/>
                </a:moveTo>
                <a:lnTo>
                  <a:pt x="7802441" y="0"/>
                </a:lnTo>
                <a:lnTo>
                  <a:pt x="7802441" y="4685620"/>
                </a:lnTo>
                <a:lnTo>
                  <a:pt x="0" y="4685620"/>
                </a:lnTo>
                <a:lnTo>
                  <a:pt x="0" y="0"/>
                </a:lnTo>
                <a:close/>
              </a:path>
            </a:pathLst>
          </a:custGeom>
          <a:blipFill>
            <a:blip r:embed="rId3"/>
            <a:stretch>
              <a:fillRect/>
            </a:stretch>
          </a:blipFill>
        </p:spPr>
      </p:sp>
      <p:sp>
        <p:nvSpPr>
          <p:cNvPr id="3" name="Freeform 3"/>
          <p:cNvSpPr/>
          <p:nvPr/>
        </p:nvSpPr>
        <p:spPr>
          <a:xfrm>
            <a:off x="10174998" y="100152"/>
            <a:ext cx="6104774" cy="4633383"/>
          </a:xfrm>
          <a:custGeom>
            <a:avLst/>
            <a:gdLst/>
            <a:ahLst/>
            <a:cxnLst/>
            <a:rect l="l" t="t" r="r" b="b"/>
            <a:pathLst>
              <a:path w="6104774" h="4633383">
                <a:moveTo>
                  <a:pt x="0" y="0"/>
                </a:moveTo>
                <a:lnTo>
                  <a:pt x="6104774" y="0"/>
                </a:lnTo>
                <a:lnTo>
                  <a:pt x="6104774" y="4633382"/>
                </a:lnTo>
                <a:lnTo>
                  <a:pt x="0" y="4633382"/>
                </a:lnTo>
                <a:lnTo>
                  <a:pt x="0" y="0"/>
                </a:lnTo>
                <a:close/>
              </a:path>
            </a:pathLst>
          </a:custGeom>
          <a:blipFill>
            <a:blip r:embed="rId4"/>
            <a:stretch>
              <a:fillRect l="-78277"/>
            </a:stretch>
          </a:blipFill>
          <a:ln w="38100" cap="sq">
            <a:solidFill>
              <a:srgbClr val="000000"/>
            </a:solidFill>
            <a:prstDash val="lgDash"/>
            <a:miter/>
          </a:ln>
        </p:spPr>
      </p:sp>
      <p:sp>
        <p:nvSpPr>
          <p:cNvPr id="4" name="Freeform 4"/>
          <p:cNvSpPr/>
          <p:nvPr/>
        </p:nvSpPr>
        <p:spPr>
          <a:xfrm>
            <a:off x="357365" y="5297565"/>
            <a:ext cx="7802441" cy="4685620"/>
          </a:xfrm>
          <a:custGeom>
            <a:avLst/>
            <a:gdLst/>
            <a:ahLst/>
            <a:cxnLst/>
            <a:rect l="l" t="t" r="r" b="b"/>
            <a:pathLst>
              <a:path w="7802441" h="4685620">
                <a:moveTo>
                  <a:pt x="0" y="0"/>
                </a:moveTo>
                <a:lnTo>
                  <a:pt x="7802441" y="0"/>
                </a:lnTo>
                <a:lnTo>
                  <a:pt x="7802441" y="4685620"/>
                </a:lnTo>
                <a:lnTo>
                  <a:pt x="0" y="4685620"/>
                </a:lnTo>
                <a:lnTo>
                  <a:pt x="0" y="0"/>
                </a:lnTo>
                <a:close/>
              </a:path>
            </a:pathLst>
          </a:custGeom>
          <a:blipFill>
            <a:blip r:embed="rId5"/>
            <a:stretch>
              <a:fillRect/>
            </a:stretch>
          </a:blipFill>
        </p:spPr>
      </p:sp>
      <p:sp>
        <p:nvSpPr>
          <p:cNvPr id="5" name="Freeform 5"/>
          <p:cNvSpPr/>
          <p:nvPr/>
        </p:nvSpPr>
        <p:spPr>
          <a:xfrm>
            <a:off x="2517299" y="5347288"/>
            <a:ext cx="336115" cy="537784"/>
          </a:xfrm>
          <a:custGeom>
            <a:avLst/>
            <a:gdLst/>
            <a:ahLst/>
            <a:cxnLst/>
            <a:rect l="l" t="t" r="r" b="b"/>
            <a:pathLst>
              <a:path w="336115" h="537784">
                <a:moveTo>
                  <a:pt x="0" y="0"/>
                </a:moveTo>
                <a:lnTo>
                  <a:pt x="336115" y="0"/>
                </a:lnTo>
                <a:lnTo>
                  <a:pt x="336115" y="537784"/>
                </a:lnTo>
                <a:lnTo>
                  <a:pt x="0" y="5377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0701964" y="5297565"/>
            <a:ext cx="455620" cy="637231"/>
          </a:xfrm>
          <a:custGeom>
            <a:avLst/>
            <a:gdLst/>
            <a:ahLst/>
            <a:cxnLst/>
            <a:rect l="l" t="t" r="r" b="b"/>
            <a:pathLst>
              <a:path w="455620" h="637231">
                <a:moveTo>
                  <a:pt x="0" y="0"/>
                </a:moveTo>
                <a:lnTo>
                  <a:pt x="455620" y="0"/>
                </a:lnTo>
                <a:lnTo>
                  <a:pt x="455620" y="637231"/>
                </a:lnTo>
                <a:lnTo>
                  <a:pt x="0" y="63723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0557523" y="1028700"/>
            <a:ext cx="372251" cy="636327"/>
          </a:xfrm>
          <a:custGeom>
            <a:avLst/>
            <a:gdLst/>
            <a:ahLst/>
            <a:cxnLst/>
            <a:rect l="l" t="t" r="r" b="b"/>
            <a:pathLst>
              <a:path w="372251" h="636327">
                <a:moveTo>
                  <a:pt x="0" y="0"/>
                </a:moveTo>
                <a:lnTo>
                  <a:pt x="372251" y="0"/>
                </a:lnTo>
                <a:lnTo>
                  <a:pt x="372251" y="636327"/>
                </a:lnTo>
                <a:lnTo>
                  <a:pt x="0" y="63632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1028700" y="1199460"/>
            <a:ext cx="1519109" cy="1519109"/>
          </a:xfrm>
          <a:custGeom>
            <a:avLst/>
            <a:gdLst/>
            <a:ahLst/>
            <a:cxnLst/>
            <a:rect l="l" t="t" r="r" b="b"/>
            <a:pathLst>
              <a:path w="1519109" h="1519109">
                <a:moveTo>
                  <a:pt x="0" y="0"/>
                </a:moveTo>
                <a:lnTo>
                  <a:pt x="1519109" y="0"/>
                </a:lnTo>
                <a:lnTo>
                  <a:pt x="1519109" y="1519109"/>
                </a:lnTo>
                <a:lnTo>
                  <a:pt x="0" y="151910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TextBox 9"/>
          <p:cNvSpPr txBox="1"/>
          <p:nvPr/>
        </p:nvSpPr>
        <p:spPr>
          <a:xfrm>
            <a:off x="2517299" y="933450"/>
            <a:ext cx="4097834" cy="1898650"/>
          </a:xfrm>
          <a:prstGeom prst="rect">
            <a:avLst/>
          </a:prstGeom>
        </p:spPr>
        <p:txBody>
          <a:bodyPr lIns="0" tIns="0" rIns="0" bIns="0" rtlCol="0" anchor="t">
            <a:spAutoFit/>
          </a:bodyPr>
          <a:lstStyle/>
          <a:p>
            <a:pPr algn="ctr">
              <a:lnSpc>
                <a:spcPts val="7699"/>
              </a:lnSpc>
            </a:pPr>
            <a:r>
              <a:rPr lang="en-US" sz="5499">
                <a:solidFill>
                  <a:srgbClr val="000000"/>
                </a:solidFill>
                <a:latin typeface="Canva Sans Bold"/>
              </a:rPr>
              <a:t>Descriptive </a:t>
            </a:r>
          </a:p>
          <a:p>
            <a:pPr marL="0" lvl="0" indent="0" algn="ctr">
              <a:lnSpc>
                <a:spcPts val="7699"/>
              </a:lnSpc>
              <a:spcBef>
                <a:spcPct val="0"/>
              </a:spcBef>
            </a:pPr>
            <a:r>
              <a:rPr lang="en-US" sz="5499">
                <a:solidFill>
                  <a:srgbClr val="000000"/>
                </a:solidFill>
                <a:latin typeface="Canva Sans Bold"/>
              </a:rPr>
              <a:t>Statistics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1028700" y="662246"/>
            <a:ext cx="1519109" cy="1519109"/>
          </a:xfrm>
          <a:custGeom>
            <a:avLst/>
            <a:gdLst/>
            <a:ahLst/>
            <a:cxnLst/>
            <a:rect l="l" t="t" r="r" b="b"/>
            <a:pathLst>
              <a:path w="1519109" h="1519109">
                <a:moveTo>
                  <a:pt x="0" y="0"/>
                </a:moveTo>
                <a:lnTo>
                  <a:pt x="1519109" y="0"/>
                </a:lnTo>
                <a:lnTo>
                  <a:pt x="1519109" y="1519109"/>
                </a:lnTo>
                <a:lnTo>
                  <a:pt x="0" y="15191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549733" y="4237765"/>
            <a:ext cx="17188534" cy="5205391"/>
          </a:xfrm>
          <a:custGeom>
            <a:avLst/>
            <a:gdLst/>
            <a:ahLst/>
            <a:cxnLst/>
            <a:rect l="l" t="t" r="r" b="b"/>
            <a:pathLst>
              <a:path w="17188534" h="5205391">
                <a:moveTo>
                  <a:pt x="0" y="0"/>
                </a:moveTo>
                <a:lnTo>
                  <a:pt x="17188534" y="0"/>
                </a:lnTo>
                <a:lnTo>
                  <a:pt x="17188534" y="5205391"/>
                </a:lnTo>
                <a:lnTo>
                  <a:pt x="0" y="5205391"/>
                </a:lnTo>
                <a:lnTo>
                  <a:pt x="0" y="0"/>
                </a:lnTo>
                <a:close/>
              </a:path>
            </a:pathLst>
          </a:custGeom>
          <a:blipFill>
            <a:blip r:embed="rId5"/>
            <a:stretch>
              <a:fillRect/>
            </a:stretch>
          </a:blipFill>
        </p:spPr>
      </p:sp>
      <p:sp>
        <p:nvSpPr>
          <p:cNvPr id="4" name="TextBox 4"/>
          <p:cNvSpPr txBox="1"/>
          <p:nvPr/>
        </p:nvSpPr>
        <p:spPr>
          <a:xfrm>
            <a:off x="2517299" y="396236"/>
            <a:ext cx="4097834" cy="1898650"/>
          </a:xfrm>
          <a:prstGeom prst="rect">
            <a:avLst/>
          </a:prstGeom>
        </p:spPr>
        <p:txBody>
          <a:bodyPr lIns="0" tIns="0" rIns="0" bIns="0" rtlCol="0" anchor="t">
            <a:spAutoFit/>
          </a:bodyPr>
          <a:lstStyle/>
          <a:p>
            <a:pPr algn="ctr">
              <a:lnSpc>
                <a:spcPts val="7699"/>
              </a:lnSpc>
            </a:pPr>
            <a:r>
              <a:rPr lang="en-US" sz="5499">
                <a:solidFill>
                  <a:srgbClr val="000000"/>
                </a:solidFill>
                <a:latin typeface="Canva Sans Bold"/>
              </a:rPr>
              <a:t>Descriptive </a:t>
            </a:r>
          </a:p>
          <a:p>
            <a:pPr marL="0" lvl="0" indent="0" algn="ctr">
              <a:lnSpc>
                <a:spcPts val="7699"/>
              </a:lnSpc>
              <a:spcBef>
                <a:spcPct val="0"/>
              </a:spcBef>
            </a:pPr>
            <a:r>
              <a:rPr lang="en-US" sz="5499">
                <a:solidFill>
                  <a:srgbClr val="000000"/>
                </a:solidFill>
                <a:latin typeface="Canva Sans Bold"/>
              </a:rPr>
              <a:t>Statistics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36" b="-9236"/>
            </a:stretch>
          </a:blipFill>
        </p:spPr>
      </p:sp>
      <p:grpSp>
        <p:nvGrpSpPr>
          <p:cNvPr id="3" name="Group 3"/>
          <p:cNvGrpSpPr/>
          <p:nvPr/>
        </p:nvGrpSpPr>
        <p:grpSpPr>
          <a:xfrm>
            <a:off x="0" y="2226939"/>
            <a:ext cx="18112596" cy="4702837"/>
            <a:chOff x="0" y="0"/>
            <a:chExt cx="4770396" cy="1238607"/>
          </a:xfrm>
        </p:grpSpPr>
        <p:sp>
          <p:nvSpPr>
            <p:cNvPr id="4" name="Freeform 4"/>
            <p:cNvSpPr/>
            <p:nvPr/>
          </p:nvSpPr>
          <p:spPr>
            <a:xfrm>
              <a:off x="0" y="0"/>
              <a:ext cx="4770396" cy="1238607"/>
            </a:xfrm>
            <a:custGeom>
              <a:avLst/>
              <a:gdLst/>
              <a:ahLst/>
              <a:cxnLst/>
              <a:rect l="l" t="t" r="r" b="b"/>
              <a:pathLst>
                <a:path w="4770396" h="1238607">
                  <a:moveTo>
                    <a:pt x="0" y="0"/>
                  </a:moveTo>
                  <a:lnTo>
                    <a:pt x="4770396" y="0"/>
                  </a:lnTo>
                  <a:lnTo>
                    <a:pt x="4770396" y="1238607"/>
                  </a:lnTo>
                  <a:lnTo>
                    <a:pt x="0" y="1238607"/>
                  </a:lnTo>
                  <a:close/>
                </a:path>
              </a:pathLst>
            </a:custGeom>
            <a:solidFill>
              <a:srgbClr val="231F20">
                <a:alpha val="60784"/>
              </a:srgbClr>
            </a:solidFill>
          </p:spPr>
        </p:sp>
        <p:sp>
          <p:nvSpPr>
            <p:cNvPr id="5" name="TextBox 5"/>
            <p:cNvSpPr txBox="1"/>
            <p:nvPr/>
          </p:nvSpPr>
          <p:spPr>
            <a:xfrm>
              <a:off x="0" y="-19050"/>
              <a:ext cx="4770396" cy="1257657"/>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1593168" y="3615380"/>
            <a:ext cx="15101663" cy="2059305"/>
          </a:xfrm>
          <a:prstGeom prst="rect">
            <a:avLst/>
          </a:prstGeom>
        </p:spPr>
        <p:txBody>
          <a:bodyPr lIns="0" tIns="0" rIns="0" bIns="0" rtlCol="0" anchor="t">
            <a:spAutoFit/>
          </a:bodyPr>
          <a:lstStyle/>
          <a:p>
            <a:pPr>
              <a:lnSpc>
                <a:spcPts val="15840"/>
              </a:lnSpc>
            </a:pPr>
            <a:r>
              <a:rPr lang="en-US" sz="14400">
                <a:solidFill>
                  <a:srgbClr val="FFFFFF"/>
                </a:solidFill>
                <a:latin typeface="Roboto Bold"/>
              </a:rPr>
              <a:t>GCP: BigQuery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1821792" y="2527475"/>
            <a:ext cx="14644416" cy="7375212"/>
          </a:xfrm>
          <a:custGeom>
            <a:avLst/>
            <a:gdLst/>
            <a:ahLst/>
            <a:cxnLst/>
            <a:rect l="l" t="t" r="r" b="b"/>
            <a:pathLst>
              <a:path w="14644416" h="7375212">
                <a:moveTo>
                  <a:pt x="0" y="0"/>
                </a:moveTo>
                <a:lnTo>
                  <a:pt x="14644416" y="0"/>
                </a:lnTo>
                <a:lnTo>
                  <a:pt x="14644416" y="7375212"/>
                </a:lnTo>
                <a:lnTo>
                  <a:pt x="0" y="7375212"/>
                </a:lnTo>
                <a:lnTo>
                  <a:pt x="0" y="0"/>
                </a:lnTo>
                <a:close/>
              </a:path>
            </a:pathLst>
          </a:custGeom>
          <a:blipFill>
            <a:blip r:embed="rId3"/>
            <a:stretch>
              <a:fillRect/>
            </a:stretch>
          </a:blipFill>
          <a:ln w="19050" cap="sq">
            <a:solidFill>
              <a:srgbClr val="000000"/>
            </a:solidFill>
            <a:prstDash val="lgDash"/>
            <a:miter/>
          </a:ln>
        </p:spPr>
      </p:sp>
      <p:sp>
        <p:nvSpPr>
          <p:cNvPr id="3" name="Freeform 3"/>
          <p:cNvSpPr/>
          <p:nvPr/>
        </p:nvSpPr>
        <p:spPr>
          <a:xfrm>
            <a:off x="1494906" y="682892"/>
            <a:ext cx="637825" cy="596366"/>
          </a:xfrm>
          <a:custGeom>
            <a:avLst/>
            <a:gdLst/>
            <a:ahLst/>
            <a:cxnLst/>
            <a:rect l="l" t="t" r="r" b="b"/>
            <a:pathLst>
              <a:path w="637825" h="596366">
                <a:moveTo>
                  <a:pt x="0" y="0"/>
                </a:moveTo>
                <a:lnTo>
                  <a:pt x="637825" y="0"/>
                </a:lnTo>
                <a:lnTo>
                  <a:pt x="637825" y="596366"/>
                </a:lnTo>
                <a:lnTo>
                  <a:pt x="0" y="596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132731" y="517525"/>
            <a:ext cx="4122986" cy="927100"/>
          </a:xfrm>
          <a:prstGeom prst="rect">
            <a:avLst/>
          </a:prstGeom>
        </p:spPr>
        <p:txBody>
          <a:bodyPr lIns="0" tIns="0" rIns="0" bIns="0" rtlCol="0" anchor="t">
            <a:spAutoFit/>
          </a:bodyPr>
          <a:lstStyle/>
          <a:p>
            <a:pPr marL="0" lvl="0" indent="0" algn="ctr">
              <a:lnSpc>
                <a:spcPts val="7699"/>
              </a:lnSpc>
              <a:spcBef>
                <a:spcPct val="0"/>
              </a:spcBef>
            </a:pPr>
            <a:r>
              <a:rPr lang="en-US" sz="5499">
                <a:solidFill>
                  <a:srgbClr val="000000"/>
                </a:solidFill>
                <a:latin typeface="Canva Sans Bold"/>
              </a:rPr>
              <a:t>Test Scores:</a:t>
            </a:r>
          </a:p>
        </p:txBody>
      </p:sp>
      <p:sp>
        <p:nvSpPr>
          <p:cNvPr id="5" name="TextBox 5"/>
          <p:cNvSpPr txBox="1"/>
          <p:nvPr/>
        </p:nvSpPr>
        <p:spPr>
          <a:xfrm>
            <a:off x="10088297" y="2584952"/>
            <a:ext cx="6263452" cy="396240"/>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000000"/>
                </a:solidFill>
                <a:latin typeface="Canva Sans Bold"/>
              </a:rPr>
              <a:t>Grouped by Preparation AND Lunch Type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a:hlinkClick r:id="rId3"/>
          </p:cNvPr>
          <p:cNvSpPr/>
          <p:nvPr/>
        </p:nvSpPr>
        <p:spPr>
          <a:xfrm>
            <a:off x="16246413" y="9258300"/>
            <a:ext cx="1622066" cy="725875"/>
          </a:xfrm>
          <a:custGeom>
            <a:avLst/>
            <a:gdLst/>
            <a:ahLst/>
            <a:cxnLst/>
            <a:rect l="l" t="t" r="r" b="b"/>
            <a:pathLst>
              <a:path w="1622066" h="725875">
                <a:moveTo>
                  <a:pt x="0" y="0"/>
                </a:moveTo>
                <a:lnTo>
                  <a:pt x="1622067" y="0"/>
                </a:lnTo>
                <a:lnTo>
                  <a:pt x="1622067" y="725875"/>
                </a:lnTo>
                <a:lnTo>
                  <a:pt x="0" y="7258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3" name="Freeform 3"/>
          <p:cNvSpPr/>
          <p:nvPr/>
        </p:nvSpPr>
        <p:spPr>
          <a:xfrm>
            <a:off x="3418178" y="2068059"/>
            <a:ext cx="11451645" cy="8218941"/>
          </a:xfrm>
          <a:custGeom>
            <a:avLst/>
            <a:gdLst/>
            <a:ahLst/>
            <a:cxnLst/>
            <a:rect l="l" t="t" r="r" b="b"/>
            <a:pathLst>
              <a:path w="11451645" h="8218941">
                <a:moveTo>
                  <a:pt x="0" y="0"/>
                </a:moveTo>
                <a:lnTo>
                  <a:pt x="11451644" y="0"/>
                </a:lnTo>
                <a:lnTo>
                  <a:pt x="11451644" y="8218941"/>
                </a:lnTo>
                <a:lnTo>
                  <a:pt x="0" y="8218941"/>
                </a:lnTo>
                <a:lnTo>
                  <a:pt x="0" y="0"/>
                </a:lnTo>
                <a:close/>
              </a:path>
            </a:pathLst>
          </a:custGeom>
          <a:blipFill>
            <a:blip r:embed="rId6"/>
            <a:stretch>
              <a:fillRect/>
            </a:stretch>
          </a:blipFill>
        </p:spPr>
      </p:sp>
      <p:grpSp>
        <p:nvGrpSpPr>
          <p:cNvPr id="4" name="Group 4"/>
          <p:cNvGrpSpPr/>
          <p:nvPr/>
        </p:nvGrpSpPr>
        <p:grpSpPr>
          <a:xfrm>
            <a:off x="2274570" y="8132445"/>
            <a:ext cx="6256020" cy="2298383"/>
            <a:chOff x="0" y="0"/>
            <a:chExt cx="8341360" cy="3064510"/>
          </a:xfrm>
        </p:grpSpPr>
        <p:sp>
          <p:nvSpPr>
            <p:cNvPr id="5" name="Freeform 5"/>
            <p:cNvSpPr/>
            <p:nvPr/>
          </p:nvSpPr>
          <p:spPr>
            <a:xfrm>
              <a:off x="44450" y="43180"/>
              <a:ext cx="8253730" cy="2969260"/>
            </a:xfrm>
            <a:custGeom>
              <a:avLst/>
              <a:gdLst/>
              <a:ahLst/>
              <a:cxnLst/>
              <a:rect l="l" t="t" r="r" b="b"/>
              <a:pathLst>
                <a:path w="8253730" h="2969260">
                  <a:moveTo>
                    <a:pt x="938530" y="2969260"/>
                  </a:moveTo>
                  <a:cubicBezTo>
                    <a:pt x="388620" y="2630170"/>
                    <a:pt x="334010" y="2594610"/>
                    <a:pt x="276860" y="2538730"/>
                  </a:cubicBezTo>
                  <a:cubicBezTo>
                    <a:pt x="217170" y="2481580"/>
                    <a:pt x="160020" y="2415540"/>
                    <a:pt x="118110" y="2345690"/>
                  </a:cubicBezTo>
                  <a:cubicBezTo>
                    <a:pt x="78740" y="2277110"/>
                    <a:pt x="49530" y="2202180"/>
                    <a:pt x="30480" y="2125980"/>
                  </a:cubicBezTo>
                  <a:cubicBezTo>
                    <a:pt x="11430" y="2047240"/>
                    <a:pt x="0" y="1959610"/>
                    <a:pt x="6350" y="1878330"/>
                  </a:cubicBezTo>
                  <a:cubicBezTo>
                    <a:pt x="12700" y="1799590"/>
                    <a:pt x="30480" y="1734820"/>
                    <a:pt x="67310" y="1644650"/>
                  </a:cubicBezTo>
                  <a:cubicBezTo>
                    <a:pt x="121920" y="1507490"/>
                    <a:pt x="252730" y="1280160"/>
                    <a:pt x="341630" y="1149350"/>
                  </a:cubicBezTo>
                  <a:cubicBezTo>
                    <a:pt x="405130" y="1055370"/>
                    <a:pt x="471170" y="999490"/>
                    <a:pt x="529590" y="922020"/>
                  </a:cubicBezTo>
                  <a:cubicBezTo>
                    <a:pt x="586740" y="843280"/>
                    <a:pt x="626110" y="748030"/>
                    <a:pt x="690880" y="679450"/>
                  </a:cubicBezTo>
                  <a:cubicBezTo>
                    <a:pt x="751840" y="613410"/>
                    <a:pt x="819150" y="572770"/>
                    <a:pt x="904240" y="514350"/>
                  </a:cubicBezTo>
                  <a:cubicBezTo>
                    <a:pt x="1019810" y="433070"/>
                    <a:pt x="1206500" y="320040"/>
                    <a:pt x="1332230" y="250190"/>
                  </a:cubicBezTo>
                  <a:cubicBezTo>
                    <a:pt x="1426210" y="198120"/>
                    <a:pt x="1490980" y="156210"/>
                    <a:pt x="1583690" y="121920"/>
                  </a:cubicBezTo>
                  <a:cubicBezTo>
                    <a:pt x="1690370" y="82550"/>
                    <a:pt x="1821180" y="55880"/>
                    <a:pt x="1938020" y="36830"/>
                  </a:cubicBezTo>
                  <a:cubicBezTo>
                    <a:pt x="2053590" y="19050"/>
                    <a:pt x="2160270" y="13970"/>
                    <a:pt x="2282190" y="8890"/>
                  </a:cubicBezTo>
                  <a:cubicBezTo>
                    <a:pt x="2423160" y="2540"/>
                    <a:pt x="2559050" y="0"/>
                    <a:pt x="2734310" y="7620"/>
                  </a:cubicBezTo>
                  <a:cubicBezTo>
                    <a:pt x="2980690" y="17780"/>
                    <a:pt x="3337560" y="53340"/>
                    <a:pt x="3620770" y="87630"/>
                  </a:cubicBezTo>
                  <a:cubicBezTo>
                    <a:pt x="3883660" y="119380"/>
                    <a:pt x="4132580" y="171450"/>
                    <a:pt x="4377690" y="201930"/>
                  </a:cubicBezTo>
                  <a:cubicBezTo>
                    <a:pt x="4606290" y="229870"/>
                    <a:pt x="4836160" y="234950"/>
                    <a:pt x="5045710" y="264160"/>
                  </a:cubicBezTo>
                  <a:cubicBezTo>
                    <a:pt x="5232400" y="290830"/>
                    <a:pt x="5382260" y="318770"/>
                    <a:pt x="5575300" y="365760"/>
                  </a:cubicBezTo>
                  <a:cubicBezTo>
                    <a:pt x="5816600" y="425450"/>
                    <a:pt x="6177280" y="565150"/>
                    <a:pt x="6377940" y="610870"/>
                  </a:cubicBezTo>
                  <a:cubicBezTo>
                    <a:pt x="6493510" y="636270"/>
                    <a:pt x="6565900" y="641350"/>
                    <a:pt x="6658610" y="651510"/>
                  </a:cubicBezTo>
                  <a:cubicBezTo>
                    <a:pt x="6752590" y="660400"/>
                    <a:pt x="6828790" y="654050"/>
                    <a:pt x="6938010" y="668020"/>
                  </a:cubicBezTo>
                  <a:cubicBezTo>
                    <a:pt x="7098030" y="688340"/>
                    <a:pt x="7367270" y="735330"/>
                    <a:pt x="7523480" y="781050"/>
                  </a:cubicBezTo>
                  <a:cubicBezTo>
                    <a:pt x="7631430" y="812800"/>
                    <a:pt x="7719060" y="834390"/>
                    <a:pt x="7792720" y="887730"/>
                  </a:cubicBezTo>
                  <a:cubicBezTo>
                    <a:pt x="7861300" y="938530"/>
                    <a:pt x="7912100" y="1010920"/>
                    <a:pt x="7956550" y="1087120"/>
                  </a:cubicBezTo>
                  <a:cubicBezTo>
                    <a:pt x="8003540" y="1167130"/>
                    <a:pt x="8028940" y="1266190"/>
                    <a:pt x="8060690" y="1358900"/>
                  </a:cubicBezTo>
                  <a:cubicBezTo>
                    <a:pt x="8093710" y="1452880"/>
                    <a:pt x="8121650" y="1537970"/>
                    <a:pt x="8148320" y="1647190"/>
                  </a:cubicBezTo>
                  <a:cubicBezTo>
                    <a:pt x="8183880" y="1789430"/>
                    <a:pt x="8230870" y="2006600"/>
                    <a:pt x="8244840" y="2143760"/>
                  </a:cubicBezTo>
                  <a:cubicBezTo>
                    <a:pt x="8253730" y="2237740"/>
                    <a:pt x="8251190" y="2302510"/>
                    <a:pt x="8246110" y="2386330"/>
                  </a:cubicBezTo>
                  <a:cubicBezTo>
                    <a:pt x="8242300" y="2479040"/>
                    <a:pt x="8252460" y="2589530"/>
                    <a:pt x="8215630" y="2675890"/>
                  </a:cubicBezTo>
                  <a:cubicBezTo>
                    <a:pt x="8176260" y="2764790"/>
                    <a:pt x="8089900" y="2907030"/>
                    <a:pt x="8013700" y="2909570"/>
                  </a:cubicBezTo>
                  <a:cubicBezTo>
                    <a:pt x="7919720" y="2912110"/>
                    <a:pt x="7698740" y="2673350"/>
                    <a:pt x="7691120" y="2585720"/>
                  </a:cubicBezTo>
                  <a:cubicBezTo>
                    <a:pt x="7687310" y="2532380"/>
                    <a:pt x="7771130" y="2503170"/>
                    <a:pt x="7788910" y="2448560"/>
                  </a:cubicBezTo>
                  <a:cubicBezTo>
                    <a:pt x="7810500" y="2382520"/>
                    <a:pt x="7795260" y="2289810"/>
                    <a:pt x="7788910" y="2209800"/>
                  </a:cubicBezTo>
                  <a:cubicBezTo>
                    <a:pt x="7781290" y="2125980"/>
                    <a:pt x="7766050" y="2054860"/>
                    <a:pt x="7745730" y="1954530"/>
                  </a:cubicBezTo>
                  <a:cubicBezTo>
                    <a:pt x="7717790" y="1811020"/>
                    <a:pt x="7691120" y="1558290"/>
                    <a:pt x="7623810" y="1431290"/>
                  </a:cubicBezTo>
                  <a:cubicBezTo>
                    <a:pt x="7575550" y="1339850"/>
                    <a:pt x="7526020" y="1280160"/>
                    <a:pt x="7435850" y="1229360"/>
                  </a:cubicBezTo>
                  <a:cubicBezTo>
                    <a:pt x="7306310" y="1158240"/>
                    <a:pt x="7025640" y="1139190"/>
                    <a:pt x="6875780" y="1121410"/>
                  </a:cubicBezTo>
                  <a:cubicBezTo>
                    <a:pt x="6776720" y="1108710"/>
                    <a:pt x="6714490" y="1116330"/>
                    <a:pt x="6625590" y="1107440"/>
                  </a:cubicBezTo>
                  <a:cubicBezTo>
                    <a:pt x="6523990" y="1097280"/>
                    <a:pt x="6419850" y="1085850"/>
                    <a:pt x="6300470" y="1061720"/>
                  </a:cubicBezTo>
                  <a:cubicBezTo>
                    <a:pt x="6149340" y="1029970"/>
                    <a:pt x="5939790" y="966470"/>
                    <a:pt x="5795010" y="922020"/>
                  </a:cubicBezTo>
                  <a:cubicBezTo>
                    <a:pt x="5684520" y="887730"/>
                    <a:pt x="5600700" y="850900"/>
                    <a:pt x="5506720" y="822960"/>
                  </a:cubicBezTo>
                  <a:cubicBezTo>
                    <a:pt x="5417820" y="796290"/>
                    <a:pt x="5332730" y="775970"/>
                    <a:pt x="5246370" y="758190"/>
                  </a:cubicBezTo>
                  <a:cubicBezTo>
                    <a:pt x="5162550" y="741680"/>
                    <a:pt x="5099050" y="731520"/>
                    <a:pt x="4994910" y="718820"/>
                  </a:cubicBezTo>
                  <a:cubicBezTo>
                    <a:pt x="4826000" y="697230"/>
                    <a:pt x="4554220" y="684530"/>
                    <a:pt x="4324350" y="655320"/>
                  </a:cubicBezTo>
                  <a:cubicBezTo>
                    <a:pt x="4081780" y="626110"/>
                    <a:pt x="3834130" y="574040"/>
                    <a:pt x="3576320" y="542290"/>
                  </a:cubicBezTo>
                  <a:cubicBezTo>
                    <a:pt x="3304540" y="509270"/>
                    <a:pt x="2985770" y="474980"/>
                    <a:pt x="2735580" y="464820"/>
                  </a:cubicBezTo>
                  <a:cubicBezTo>
                    <a:pt x="2534920" y="455930"/>
                    <a:pt x="2340610" y="459740"/>
                    <a:pt x="2190750" y="468630"/>
                  </a:cubicBezTo>
                  <a:cubicBezTo>
                    <a:pt x="2086610" y="473710"/>
                    <a:pt x="2014220" y="474980"/>
                    <a:pt x="1925320" y="496570"/>
                  </a:cubicBezTo>
                  <a:cubicBezTo>
                    <a:pt x="1831340" y="518160"/>
                    <a:pt x="1744980" y="551180"/>
                    <a:pt x="1642110" y="600710"/>
                  </a:cubicBezTo>
                  <a:cubicBezTo>
                    <a:pt x="1507490" y="665480"/>
                    <a:pt x="1314450" y="793750"/>
                    <a:pt x="1196340" y="871220"/>
                  </a:cubicBezTo>
                  <a:cubicBezTo>
                    <a:pt x="1116330" y="923290"/>
                    <a:pt x="1051560" y="953770"/>
                    <a:pt x="998220" y="1010920"/>
                  </a:cubicBezTo>
                  <a:cubicBezTo>
                    <a:pt x="947420" y="1068070"/>
                    <a:pt x="925830" y="1146810"/>
                    <a:pt x="880110" y="1211580"/>
                  </a:cubicBezTo>
                  <a:cubicBezTo>
                    <a:pt x="833120" y="1278890"/>
                    <a:pt x="774700" y="1327150"/>
                    <a:pt x="718820" y="1407160"/>
                  </a:cubicBezTo>
                  <a:cubicBezTo>
                    <a:pt x="641350" y="1518920"/>
                    <a:pt x="500380" y="1705610"/>
                    <a:pt x="471170" y="1833880"/>
                  </a:cubicBezTo>
                  <a:cubicBezTo>
                    <a:pt x="450850" y="1925320"/>
                    <a:pt x="457200" y="2012950"/>
                    <a:pt x="490220" y="2085340"/>
                  </a:cubicBezTo>
                  <a:cubicBezTo>
                    <a:pt x="524510" y="2157730"/>
                    <a:pt x="591820" y="2202180"/>
                    <a:pt x="671830" y="2265680"/>
                  </a:cubicBezTo>
                  <a:cubicBezTo>
                    <a:pt x="792480" y="2360930"/>
                    <a:pt x="1141730" y="2444750"/>
                    <a:pt x="1173480" y="2571750"/>
                  </a:cubicBezTo>
                  <a:cubicBezTo>
                    <a:pt x="1201420" y="2684780"/>
                    <a:pt x="938530" y="2969260"/>
                    <a:pt x="938530" y="2969260"/>
                  </a:cubicBezTo>
                </a:path>
              </a:pathLst>
            </a:custGeom>
            <a:solidFill>
              <a:srgbClr val="FFF234">
                <a:alpha val="49804"/>
              </a:srgbClr>
            </a:solidFill>
            <a:ln cap="sq">
              <a:noFill/>
              <a:prstDash val="solid"/>
              <a:miter/>
            </a:ln>
          </p:spPr>
        </p:sp>
      </p:grpSp>
      <p:sp>
        <p:nvSpPr>
          <p:cNvPr id="6" name="Freeform 6"/>
          <p:cNvSpPr/>
          <p:nvPr/>
        </p:nvSpPr>
        <p:spPr>
          <a:xfrm>
            <a:off x="1155693" y="797946"/>
            <a:ext cx="623792" cy="623792"/>
          </a:xfrm>
          <a:custGeom>
            <a:avLst/>
            <a:gdLst/>
            <a:ahLst/>
            <a:cxnLst/>
            <a:rect l="l" t="t" r="r" b="b"/>
            <a:pathLst>
              <a:path w="623792" h="623792">
                <a:moveTo>
                  <a:pt x="0" y="0"/>
                </a:moveTo>
                <a:lnTo>
                  <a:pt x="623792" y="0"/>
                </a:lnTo>
                <a:lnTo>
                  <a:pt x="623792" y="623792"/>
                </a:lnTo>
                <a:lnTo>
                  <a:pt x="0" y="62379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1779484" y="646292"/>
            <a:ext cx="4164115" cy="927100"/>
          </a:xfrm>
          <a:prstGeom prst="rect">
            <a:avLst/>
          </a:prstGeom>
        </p:spPr>
        <p:txBody>
          <a:bodyPr wrap="square" lIns="0" tIns="0" rIns="0" bIns="0" rtlCol="0" anchor="t">
            <a:spAutoFit/>
          </a:bodyPr>
          <a:lstStyle/>
          <a:p>
            <a:pPr marL="0" lvl="0" indent="0" algn="ctr">
              <a:lnSpc>
                <a:spcPts val="7699"/>
              </a:lnSpc>
              <a:spcBef>
                <a:spcPct val="0"/>
              </a:spcBef>
            </a:pPr>
            <a:r>
              <a:rPr lang="en-US" sz="5499" dirty="0">
                <a:solidFill>
                  <a:srgbClr val="000000"/>
                </a:solidFill>
                <a:latin typeface="Canva Sans Bold"/>
              </a:rPr>
              <a:t>Correlation: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2287159" y="2003567"/>
            <a:ext cx="13284459" cy="8283433"/>
          </a:xfrm>
          <a:custGeom>
            <a:avLst/>
            <a:gdLst/>
            <a:ahLst/>
            <a:cxnLst/>
            <a:rect l="l" t="t" r="r" b="b"/>
            <a:pathLst>
              <a:path w="13284459" h="8283433">
                <a:moveTo>
                  <a:pt x="0" y="0"/>
                </a:moveTo>
                <a:lnTo>
                  <a:pt x="13284459" y="0"/>
                </a:lnTo>
                <a:lnTo>
                  <a:pt x="13284459" y="8283433"/>
                </a:lnTo>
                <a:lnTo>
                  <a:pt x="0" y="8283433"/>
                </a:lnTo>
                <a:lnTo>
                  <a:pt x="0" y="0"/>
                </a:lnTo>
                <a:close/>
              </a:path>
            </a:pathLst>
          </a:custGeom>
          <a:blipFill>
            <a:blip r:embed="rId3"/>
            <a:stretch>
              <a:fillRect/>
            </a:stretch>
          </a:blipFill>
          <a:ln w="19050" cap="sq">
            <a:solidFill>
              <a:srgbClr val="000000"/>
            </a:solidFill>
            <a:prstDash val="dash"/>
            <a:miter/>
          </a:ln>
        </p:spPr>
      </p:sp>
      <p:sp>
        <p:nvSpPr>
          <p:cNvPr id="3" name="Freeform 3"/>
          <p:cNvSpPr/>
          <p:nvPr/>
        </p:nvSpPr>
        <p:spPr>
          <a:xfrm>
            <a:off x="1066800" y="811659"/>
            <a:ext cx="637825" cy="596366"/>
          </a:xfrm>
          <a:custGeom>
            <a:avLst/>
            <a:gdLst/>
            <a:ahLst/>
            <a:cxnLst/>
            <a:rect l="l" t="t" r="r" b="b"/>
            <a:pathLst>
              <a:path w="637825" h="596366">
                <a:moveTo>
                  <a:pt x="0" y="0"/>
                </a:moveTo>
                <a:lnTo>
                  <a:pt x="637825" y="0"/>
                </a:lnTo>
                <a:lnTo>
                  <a:pt x="637825" y="596366"/>
                </a:lnTo>
                <a:lnTo>
                  <a:pt x="0" y="596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a:hlinkClick r:id="rId6"/>
          </p:cNvPr>
          <p:cNvSpPr/>
          <p:nvPr/>
        </p:nvSpPr>
        <p:spPr>
          <a:xfrm>
            <a:off x="16246413" y="9258300"/>
            <a:ext cx="1622066" cy="725875"/>
          </a:xfrm>
          <a:custGeom>
            <a:avLst/>
            <a:gdLst/>
            <a:ahLst/>
            <a:cxnLst/>
            <a:rect l="l" t="t" r="r" b="b"/>
            <a:pathLst>
              <a:path w="1622066" h="725875">
                <a:moveTo>
                  <a:pt x="0" y="0"/>
                </a:moveTo>
                <a:lnTo>
                  <a:pt x="1622067" y="0"/>
                </a:lnTo>
                <a:lnTo>
                  <a:pt x="1622067" y="725875"/>
                </a:lnTo>
                <a:lnTo>
                  <a:pt x="0" y="72587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5" name="Group 5"/>
          <p:cNvGrpSpPr/>
          <p:nvPr/>
        </p:nvGrpSpPr>
        <p:grpSpPr>
          <a:xfrm>
            <a:off x="7600950" y="5375977"/>
            <a:ext cx="7970668" cy="1453647"/>
            <a:chOff x="0" y="0"/>
            <a:chExt cx="2099271" cy="382853"/>
          </a:xfrm>
        </p:grpSpPr>
        <p:sp>
          <p:nvSpPr>
            <p:cNvPr id="6" name="Freeform 6"/>
            <p:cNvSpPr/>
            <p:nvPr/>
          </p:nvSpPr>
          <p:spPr>
            <a:xfrm>
              <a:off x="0" y="0"/>
              <a:ext cx="2099271" cy="382853"/>
            </a:xfrm>
            <a:custGeom>
              <a:avLst/>
              <a:gdLst/>
              <a:ahLst/>
              <a:cxnLst/>
              <a:rect l="l" t="t" r="r" b="b"/>
              <a:pathLst>
                <a:path w="2099271" h="382853">
                  <a:moveTo>
                    <a:pt x="0" y="0"/>
                  </a:moveTo>
                  <a:lnTo>
                    <a:pt x="2099271" y="0"/>
                  </a:lnTo>
                  <a:lnTo>
                    <a:pt x="2099271" y="382853"/>
                  </a:lnTo>
                  <a:lnTo>
                    <a:pt x="0" y="382853"/>
                  </a:lnTo>
                  <a:close/>
                </a:path>
              </a:pathLst>
            </a:custGeom>
            <a:solidFill>
              <a:srgbClr val="FFFBFB"/>
            </a:solidFill>
          </p:spPr>
        </p:sp>
        <p:sp>
          <p:nvSpPr>
            <p:cNvPr id="7" name="TextBox 7"/>
            <p:cNvSpPr txBox="1"/>
            <p:nvPr/>
          </p:nvSpPr>
          <p:spPr>
            <a:xfrm>
              <a:off x="0" y="-19050"/>
              <a:ext cx="2099271" cy="401903"/>
            </a:xfrm>
            <a:prstGeom prst="rect">
              <a:avLst/>
            </a:prstGeom>
          </p:spPr>
          <p:txBody>
            <a:bodyPr lIns="50800" tIns="50800" rIns="50800" bIns="50800" rtlCol="0" anchor="ctr"/>
            <a:lstStyle/>
            <a:p>
              <a:pPr algn="ctr">
                <a:lnSpc>
                  <a:spcPts val="2859"/>
                </a:lnSpc>
              </a:pPr>
              <a:endParaRPr/>
            </a:p>
          </p:txBody>
        </p:sp>
      </p:grpSp>
      <p:sp>
        <p:nvSpPr>
          <p:cNvPr id="9" name="TextBox 9"/>
          <p:cNvSpPr txBox="1"/>
          <p:nvPr/>
        </p:nvSpPr>
        <p:spPr>
          <a:xfrm>
            <a:off x="1769811" y="646292"/>
            <a:ext cx="4122986" cy="927100"/>
          </a:xfrm>
          <a:prstGeom prst="rect">
            <a:avLst/>
          </a:prstGeom>
        </p:spPr>
        <p:txBody>
          <a:bodyPr lIns="0" tIns="0" rIns="0" bIns="0" rtlCol="0" anchor="t">
            <a:spAutoFit/>
          </a:bodyPr>
          <a:lstStyle/>
          <a:p>
            <a:pPr marL="0" lvl="0" indent="0" algn="ctr">
              <a:lnSpc>
                <a:spcPts val="7699"/>
              </a:lnSpc>
              <a:spcBef>
                <a:spcPct val="0"/>
              </a:spcBef>
            </a:pPr>
            <a:r>
              <a:rPr lang="en-US" sz="5499">
                <a:solidFill>
                  <a:srgbClr val="000000"/>
                </a:solidFill>
                <a:latin typeface="Canva Sans Bold"/>
              </a:rPr>
              <a:t>Test Scores:</a:t>
            </a:r>
          </a:p>
        </p:txBody>
      </p:sp>
      <p:sp>
        <p:nvSpPr>
          <p:cNvPr id="10" name="TextBox 10"/>
          <p:cNvSpPr txBox="1"/>
          <p:nvPr/>
        </p:nvSpPr>
        <p:spPr>
          <a:xfrm>
            <a:off x="7784796" y="5375122"/>
            <a:ext cx="7629079" cy="1298575"/>
          </a:xfrm>
          <a:prstGeom prst="rect">
            <a:avLst/>
          </a:prstGeom>
        </p:spPr>
        <p:txBody>
          <a:bodyPr lIns="0" tIns="0" rIns="0" bIns="0" rtlCol="0" anchor="t">
            <a:spAutoFit/>
          </a:bodyPr>
          <a:lstStyle/>
          <a:p>
            <a:pPr marL="539746" lvl="1" indent="-269873">
              <a:lnSpc>
                <a:spcPts val="3499"/>
              </a:lnSpc>
              <a:buFont typeface="Arial"/>
              <a:buChar char="•"/>
            </a:pPr>
            <a:r>
              <a:rPr lang="en-US" sz="2499">
                <a:solidFill>
                  <a:srgbClr val="000000"/>
                </a:solidFill>
                <a:latin typeface="Canva Sans Bold"/>
              </a:rPr>
              <a:t>Combined, average, test scores</a:t>
            </a:r>
          </a:p>
          <a:p>
            <a:pPr marL="539746" lvl="1" indent="-269873">
              <a:lnSpc>
                <a:spcPts val="3499"/>
              </a:lnSpc>
              <a:buFont typeface="Arial"/>
              <a:buChar char="•"/>
            </a:pPr>
            <a:r>
              <a:rPr lang="en-US" sz="2499">
                <a:solidFill>
                  <a:srgbClr val="000000"/>
                </a:solidFill>
                <a:latin typeface="Canva Sans Bold"/>
              </a:rPr>
              <a:t>Grouped by parent level of education</a:t>
            </a:r>
          </a:p>
          <a:p>
            <a:pPr marL="539746" lvl="1" indent="-269873">
              <a:lnSpc>
                <a:spcPts val="3499"/>
              </a:lnSpc>
              <a:buFont typeface="Arial"/>
              <a:buChar char="•"/>
            </a:pPr>
            <a:r>
              <a:rPr lang="en-US" sz="2499">
                <a:solidFill>
                  <a:srgbClr val="000000"/>
                </a:solidFill>
                <a:latin typeface="Canva Sans Bold"/>
              </a:rPr>
              <a:t>With TestPrep and Lunch Type as conditions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851010" y="6217586"/>
            <a:ext cx="16408290" cy="4070996"/>
          </a:xfrm>
          <a:custGeom>
            <a:avLst/>
            <a:gdLst/>
            <a:ahLst/>
            <a:cxnLst/>
            <a:rect l="l" t="t" r="r" b="b"/>
            <a:pathLst>
              <a:path w="16408290" h="4070996">
                <a:moveTo>
                  <a:pt x="0" y="0"/>
                </a:moveTo>
                <a:lnTo>
                  <a:pt x="16408290" y="0"/>
                </a:lnTo>
                <a:lnTo>
                  <a:pt x="16408290" y="4070996"/>
                </a:lnTo>
                <a:lnTo>
                  <a:pt x="0" y="4070996"/>
                </a:lnTo>
                <a:lnTo>
                  <a:pt x="0" y="0"/>
                </a:lnTo>
                <a:close/>
              </a:path>
            </a:pathLst>
          </a:custGeom>
          <a:blipFill>
            <a:blip r:embed="rId3"/>
            <a:stretch>
              <a:fillRect/>
            </a:stretch>
          </a:blipFill>
        </p:spPr>
      </p:sp>
      <p:sp>
        <p:nvSpPr>
          <p:cNvPr id="3" name="Freeform 3"/>
          <p:cNvSpPr/>
          <p:nvPr/>
        </p:nvSpPr>
        <p:spPr>
          <a:xfrm>
            <a:off x="6593791" y="1497297"/>
            <a:ext cx="5100418" cy="4500697"/>
          </a:xfrm>
          <a:custGeom>
            <a:avLst/>
            <a:gdLst/>
            <a:ahLst/>
            <a:cxnLst/>
            <a:rect l="l" t="t" r="r" b="b"/>
            <a:pathLst>
              <a:path w="5100418" h="4500697">
                <a:moveTo>
                  <a:pt x="0" y="0"/>
                </a:moveTo>
                <a:lnTo>
                  <a:pt x="5100418" y="0"/>
                </a:lnTo>
                <a:lnTo>
                  <a:pt x="5100418" y="4500696"/>
                </a:lnTo>
                <a:lnTo>
                  <a:pt x="0" y="4500696"/>
                </a:lnTo>
                <a:lnTo>
                  <a:pt x="0" y="0"/>
                </a:lnTo>
                <a:close/>
              </a:path>
            </a:pathLst>
          </a:custGeom>
          <a:blipFill>
            <a:blip r:embed="rId4"/>
            <a:stretch>
              <a:fillRect l="-11338" r="-135207"/>
            </a:stretch>
          </a:blipFill>
        </p:spPr>
      </p:sp>
      <p:sp>
        <p:nvSpPr>
          <p:cNvPr id="4" name="Freeform 4"/>
          <p:cNvSpPr/>
          <p:nvPr/>
        </p:nvSpPr>
        <p:spPr>
          <a:xfrm>
            <a:off x="11807854" y="1497297"/>
            <a:ext cx="5451446" cy="4500697"/>
          </a:xfrm>
          <a:custGeom>
            <a:avLst/>
            <a:gdLst/>
            <a:ahLst/>
            <a:cxnLst/>
            <a:rect l="l" t="t" r="r" b="b"/>
            <a:pathLst>
              <a:path w="5451446" h="4500697">
                <a:moveTo>
                  <a:pt x="0" y="0"/>
                </a:moveTo>
                <a:lnTo>
                  <a:pt x="5451446" y="0"/>
                </a:lnTo>
                <a:lnTo>
                  <a:pt x="5451446" y="4500696"/>
                </a:lnTo>
                <a:lnTo>
                  <a:pt x="0" y="4500696"/>
                </a:lnTo>
                <a:lnTo>
                  <a:pt x="0" y="0"/>
                </a:lnTo>
                <a:close/>
              </a:path>
            </a:pathLst>
          </a:custGeom>
          <a:blipFill>
            <a:blip r:embed="rId5"/>
            <a:stretch>
              <a:fillRect l="-10049" r="-7178"/>
            </a:stretch>
          </a:blipFill>
        </p:spPr>
      </p:sp>
      <p:sp>
        <p:nvSpPr>
          <p:cNvPr id="5" name="Freeform 5"/>
          <p:cNvSpPr/>
          <p:nvPr/>
        </p:nvSpPr>
        <p:spPr>
          <a:xfrm>
            <a:off x="499257" y="426693"/>
            <a:ext cx="779469" cy="628447"/>
          </a:xfrm>
          <a:custGeom>
            <a:avLst/>
            <a:gdLst/>
            <a:ahLst/>
            <a:cxnLst/>
            <a:rect l="l" t="t" r="r" b="b"/>
            <a:pathLst>
              <a:path w="779469" h="628447">
                <a:moveTo>
                  <a:pt x="0" y="0"/>
                </a:moveTo>
                <a:lnTo>
                  <a:pt x="779469" y="0"/>
                </a:lnTo>
                <a:lnTo>
                  <a:pt x="779469" y="628447"/>
                </a:lnTo>
                <a:lnTo>
                  <a:pt x="0" y="6284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851010" y="3111375"/>
            <a:ext cx="5086562" cy="1234440"/>
          </a:xfrm>
          <a:prstGeom prst="rect">
            <a:avLst/>
          </a:prstGeom>
        </p:spPr>
        <p:txBody>
          <a:bodyPr lIns="0" tIns="0" rIns="0" bIns="0" rtlCol="0" anchor="t">
            <a:spAutoFit/>
          </a:bodyPr>
          <a:lstStyle/>
          <a:p>
            <a:pPr marL="518160" lvl="1" indent="-259080" algn="ctr">
              <a:lnSpc>
                <a:spcPts val="3359"/>
              </a:lnSpc>
              <a:buFont typeface="Arial"/>
              <a:buChar char="•"/>
            </a:pPr>
            <a:r>
              <a:rPr lang="en-US" sz="2400" dirty="0">
                <a:solidFill>
                  <a:srgbClr val="000000"/>
                </a:solidFill>
                <a:latin typeface="Canva Sans"/>
              </a:rPr>
              <a:t>Only 35% completed test prep</a:t>
            </a:r>
          </a:p>
          <a:p>
            <a:pPr marL="518160" lvl="1" indent="-259080" algn="ctr">
              <a:lnSpc>
                <a:spcPts val="3359"/>
              </a:lnSpc>
              <a:buFont typeface="Arial"/>
              <a:buChar char="•"/>
            </a:pPr>
            <a:r>
              <a:rPr lang="en-US" sz="2400" dirty="0">
                <a:solidFill>
                  <a:srgbClr val="000000"/>
                </a:solidFill>
                <a:latin typeface="Canva Sans"/>
              </a:rPr>
              <a:t>Only 34% purchased standard lunch </a:t>
            </a:r>
          </a:p>
        </p:txBody>
      </p:sp>
      <p:sp>
        <p:nvSpPr>
          <p:cNvPr id="7" name="TextBox 7"/>
          <p:cNvSpPr txBox="1"/>
          <p:nvPr/>
        </p:nvSpPr>
        <p:spPr>
          <a:xfrm>
            <a:off x="1278726" y="322507"/>
            <a:ext cx="3979074" cy="927100"/>
          </a:xfrm>
          <a:prstGeom prst="rect">
            <a:avLst/>
          </a:prstGeom>
        </p:spPr>
        <p:txBody>
          <a:bodyPr wrap="square" lIns="0" tIns="0" rIns="0" bIns="0" rtlCol="0" anchor="t">
            <a:spAutoFit/>
          </a:bodyPr>
          <a:lstStyle/>
          <a:p>
            <a:pPr marL="0" lvl="0" indent="0" algn="just">
              <a:lnSpc>
                <a:spcPts val="7699"/>
              </a:lnSpc>
              <a:spcBef>
                <a:spcPct val="0"/>
              </a:spcBef>
            </a:pPr>
            <a:r>
              <a:rPr lang="en-US" sz="5499" dirty="0">
                <a:solidFill>
                  <a:srgbClr val="000000"/>
                </a:solidFill>
                <a:latin typeface="Canva Sans Bold"/>
              </a:rPr>
              <a:t>Frequency: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33758"/>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sp>
      <p:sp>
        <p:nvSpPr>
          <p:cNvPr id="3" name="Freeform 3"/>
          <p:cNvSpPr/>
          <p:nvPr/>
        </p:nvSpPr>
        <p:spPr>
          <a:xfrm rot="1844104">
            <a:off x="6380559" y="2491180"/>
            <a:ext cx="13471756" cy="1426670"/>
          </a:xfrm>
          <a:custGeom>
            <a:avLst/>
            <a:gdLst/>
            <a:ahLst/>
            <a:cxnLst/>
            <a:rect l="l" t="t" r="r" b="b"/>
            <a:pathLst>
              <a:path w="13471756" h="1426670">
                <a:moveTo>
                  <a:pt x="0" y="0"/>
                </a:moveTo>
                <a:lnTo>
                  <a:pt x="13471756" y="0"/>
                </a:lnTo>
                <a:lnTo>
                  <a:pt x="13471756" y="1426671"/>
                </a:lnTo>
                <a:lnTo>
                  <a:pt x="0" y="1426671"/>
                </a:lnTo>
                <a:lnTo>
                  <a:pt x="0" y="0"/>
                </a:lnTo>
                <a:close/>
              </a:path>
            </a:pathLst>
          </a:custGeom>
          <a:blipFill>
            <a:blip r:embed="rId4"/>
            <a:stretch>
              <a:fillRect t="-86495"/>
            </a:stretch>
          </a:blipFill>
        </p:spPr>
      </p:sp>
      <p:grpSp>
        <p:nvGrpSpPr>
          <p:cNvPr id="4" name="Group 4"/>
          <p:cNvGrpSpPr>
            <a:grpSpLocks noChangeAspect="1"/>
          </p:cNvGrpSpPr>
          <p:nvPr/>
        </p:nvGrpSpPr>
        <p:grpSpPr>
          <a:xfrm>
            <a:off x="7613275" y="0"/>
            <a:ext cx="10674725" cy="6004533"/>
            <a:chOff x="0" y="0"/>
            <a:chExt cx="6089457" cy="3425320"/>
          </a:xfrm>
        </p:grpSpPr>
        <p:sp>
          <p:nvSpPr>
            <p:cNvPr id="5" name="Freeform 5"/>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id="6" name="Freeform 6"/>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blipFill>
              <a:blip r:embed="rId5"/>
              <a:stretch>
                <a:fillRect t="-18518"/>
              </a:stretch>
            </a:blipFill>
          </p:spPr>
        </p:sp>
      </p:grpSp>
      <p:grpSp>
        <p:nvGrpSpPr>
          <p:cNvPr id="7" name="Group 7"/>
          <p:cNvGrpSpPr/>
          <p:nvPr/>
        </p:nvGrpSpPr>
        <p:grpSpPr>
          <a:xfrm>
            <a:off x="2300775" y="3360469"/>
            <a:ext cx="6331281" cy="1563793"/>
            <a:chOff x="0" y="0"/>
            <a:chExt cx="2161091" cy="533778"/>
          </a:xfrm>
        </p:grpSpPr>
        <p:sp>
          <p:nvSpPr>
            <p:cNvPr id="8" name="Freeform 8"/>
            <p:cNvSpPr/>
            <p:nvPr/>
          </p:nvSpPr>
          <p:spPr>
            <a:xfrm>
              <a:off x="0" y="0"/>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sp>
        <p:sp>
          <p:nvSpPr>
            <p:cNvPr id="9" name="TextBox 9"/>
            <p:cNvSpPr txBox="1"/>
            <p:nvPr/>
          </p:nvSpPr>
          <p:spPr>
            <a:xfrm>
              <a:off x="0" y="-19050"/>
              <a:ext cx="2161091" cy="552828"/>
            </a:xfrm>
            <a:prstGeom prst="rect">
              <a:avLst/>
            </a:prstGeom>
          </p:spPr>
          <p:txBody>
            <a:bodyPr lIns="50800" tIns="50800" rIns="50800" bIns="50800" rtlCol="0" anchor="ctr"/>
            <a:lstStyle/>
            <a:p>
              <a:pPr algn="ctr">
                <a:lnSpc>
                  <a:spcPts val="2859"/>
                </a:lnSpc>
              </a:pPr>
              <a:endParaRPr/>
            </a:p>
          </p:txBody>
        </p:sp>
      </p:grpSp>
      <p:grpSp>
        <p:nvGrpSpPr>
          <p:cNvPr id="10" name="Group 10"/>
          <p:cNvGrpSpPr/>
          <p:nvPr/>
        </p:nvGrpSpPr>
        <p:grpSpPr>
          <a:xfrm>
            <a:off x="7535860" y="3119178"/>
            <a:ext cx="2381235" cy="2046374"/>
            <a:chOff x="0" y="0"/>
            <a:chExt cx="812800" cy="698500"/>
          </a:xfrm>
        </p:grpSpPr>
        <p:sp>
          <p:nvSpPr>
            <p:cNvPr id="11" name="Freeform 11"/>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id="12" name="TextBox 12"/>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grpSp>
        <p:nvGrpSpPr>
          <p:cNvPr id="13" name="Group 13"/>
          <p:cNvGrpSpPr/>
          <p:nvPr/>
        </p:nvGrpSpPr>
        <p:grpSpPr>
          <a:xfrm>
            <a:off x="7191171" y="5406843"/>
            <a:ext cx="6331281" cy="1563793"/>
            <a:chOff x="0" y="0"/>
            <a:chExt cx="2161091" cy="533778"/>
          </a:xfrm>
        </p:grpSpPr>
        <p:sp>
          <p:nvSpPr>
            <p:cNvPr id="14" name="Freeform 14"/>
            <p:cNvSpPr/>
            <p:nvPr/>
          </p:nvSpPr>
          <p:spPr>
            <a:xfrm>
              <a:off x="0" y="0"/>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sp>
        <p:sp>
          <p:nvSpPr>
            <p:cNvPr id="15" name="TextBox 15"/>
            <p:cNvSpPr txBox="1"/>
            <p:nvPr/>
          </p:nvSpPr>
          <p:spPr>
            <a:xfrm>
              <a:off x="0" y="-19050"/>
              <a:ext cx="2161091" cy="552828"/>
            </a:xfrm>
            <a:prstGeom prst="rect">
              <a:avLst/>
            </a:prstGeom>
          </p:spPr>
          <p:txBody>
            <a:bodyPr lIns="50800" tIns="50800" rIns="50800" bIns="50800" rtlCol="0" anchor="ctr"/>
            <a:lstStyle/>
            <a:p>
              <a:pPr algn="ctr">
                <a:lnSpc>
                  <a:spcPts val="2859"/>
                </a:lnSpc>
              </a:pPr>
              <a:endParaRPr/>
            </a:p>
          </p:txBody>
        </p:sp>
      </p:grpSp>
      <p:grpSp>
        <p:nvGrpSpPr>
          <p:cNvPr id="16" name="Group 16"/>
          <p:cNvGrpSpPr/>
          <p:nvPr/>
        </p:nvGrpSpPr>
        <p:grpSpPr>
          <a:xfrm>
            <a:off x="6033010" y="5165552"/>
            <a:ext cx="2381235" cy="2046374"/>
            <a:chOff x="0" y="0"/>
            <a:chExt cx="812800" cy="698500"/>
          </a:xfrm>
        </p:grpSpPr>
        <p:sp>
          <p:nvSpPr>
            <p:cNvPr id="17" name="Freeform 17"/>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id="18" name="TextBox 18"/>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grpSp>
        <p:nvGrpSpPr>
          <p:cNvPr id="19" name="Group 19"/>
          <p:cNvGrpSpPr/>
          <p:nvPr/>
        </p:nvGrpSpPr>
        <p:grpSpPr>
          <a:xfrm>
            <a:off x="2300775" y="7453217"/>
            <a:ext cx="6331281" cy="1860045"/>
            <a:chOff x="0" y="0"/>
            <a:chExt cx="2161091" cy="634899"/>
          </a:xfrm>
        </p:grpSpPr>
        <p:sp>
          <p:nvSpPr>
            <p:cNvPr id="20" name="Freeform 20"/>
            <p:cNvSpPr/>
            <p:nvPr/>
          </p:nvSpPr>
          <p:spPr>
            <a:xfrm>
              <a:off x="0" y="0"/>
              <a:ext cx="2161091" cy="634899"/>
            </a:xfrm>
            <a:custGeom>
              <a:avLst/>
              <a:gdLst/>
              <a:ahLst/>
              <a:cxnLst/>
              <a:rect l="l" t="t" r="r" b="b"/>
              <a:pathLst>
                <a:path w="2161091" h="634899">
                  <a:moveTo>
                    <a:pt x="13451" y="0"/>
                  </a:moveTo>
                  <a:lnTo>
                    <a:pt x="2147640" y="0"/>
                  </a:lnTo>
                  <a:cubicBezTo>
                    <a:pt x="2151207" y="0"/>
                    <a:pt x="2154629" y="1417"/>
                    <a:pt x="2157151" y="3940"/>
                  </a:cubicBezTo>
                  <a:cubicBezTo>
                    <a:pt x="2159674" y="6462"/>
                    <a:pt x="2161091" y="9883"/>
                    <a:pt x="2161091" y="13451"/>
                  </a:cubicBezTo>
                  <a:lnTo>
                    <a:pt x="2161091" y="621449"/>
                  </a:lnTo>
                  <a:cubicBezTo>
                    <a:pt x="2161091" y="628877"/>
                    <a:pt x="2155069" y="634899"/>
                    <a:pt x="2147640" y="634899"/>
                  </a:cubicBezTo>
                  <a:lnTo>
                    <a:pt x="13451" y="634899"/>
                  </a:lnTo>
                  <a:cubicBezTo>
                    <a:pt x="6022" y="634899"/>
                    <a:pt x="0" y="628877"/>
                    <a:pt x="0" y="621449"/>
                  </a:cubicBezTo>
                  <a:lnTo>
                    <a:pt x="0" y="13451"/>
                  </a:lnTo>
                  <a:cubicBezTo>
                    <a:pt x="0" y="6022"/>
                    <a:pt x="6022" y="0"/>
                    <a:pt x="13451" y="0"/>
                  </a:cubicBezTo>
                  <a:close/>
                </a:path>
              </a:pathLst>
            </a:custGeom>
            <a:solidFill>
              <a:srgbClr val="131211"/>
            </a:solidFill>
          </p:spPr>
        </p:sp>
        <p:sp>
          <p:nvSpPr>
            <p:cNvPr id="21" name="TextBox 21"/>
            <p:cNvSpPr txBox="1"/>
            <p:nvPr/>
          </p:nvSpPr>
          <p:spPr>
            <a:xfrm>
              <a:off x="0" y="-19050"/>
              <a:ext cx="2161091" cy="653949"/>
            </a:xfrm>
            <a:prstGeom prst="rect">
              <a:avLst/>
            </a:prstGeom>
          </p:spPr>
          <p:txBody>
            <a:bodyPr lIns="50800" tIns="50800" rIns="50800" bIns="50800" rtlCol="0" anchor="ctr"/>
            <a:lstStyle/>
            <a:p>
              <a:pPr algn="ctr">
                <a:lnSpc>
                  <a:spcPts val="2859"/>
                </a:lnSpc>
              </a:pPr>
              <a:endParaRPr/>
            </a:p>
          </p:txBody>
        </p:sp>
      </p:grpSp>
      <p:grpSp>
        <p:nvGrpSpPr>
          <p:cNvPr id="22" name="Group 22"/>
          <p:cNvGrpSpPr/>
          <p:nvPr/>
        </p:nvGrpSpPr>
        <p:grpSpPr>
          <a:xfrm>
            <a:off x="7535860" y="7211926"/>
            <a:ext cx="2580032" cy="2217215"/>
            <a:chOff x="0" y="0"/>
            <a:chExt cx="812800" cy="698500"/>
          </a:xfrm>
        </p:grpSpPr>
        <p:sp>
          <p:nvSpPr>
            <p:cNvPr id="23" name="Freeform 2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id="24" name="TextBox 24"/>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sp>
        <p:nvSpPr>
          <p:cNvPr id="25" name="Freeform 25"/>
          <p:cNvSpPr/>
          <p:nvPr/>
        </p:nvSpPr>
        <p:spPr>
          <a:xfrm>
            <a:off x="8214163" y="7618001"/>
            <a:ext cx="1223426" cy="1243779"/>
          </a:xfrm>
          <a:custGeom>
            <a:avLst/>
            <a:gdLst/>
            <a:ahLst/>
            <a:cxnLst/>
            <a:rect l="l" t="t" r="r" b="b"/>
            <a:pathLst>
              <a:path w="1223426" h="1243779">
                <a:moveTo>
                  <a:pt x="0" y="0"/>
                </a:moveTo>
                <a:lnTo>
                  <a:pt x="1223426" y="0"/>
                </a:lnTo>
                <a:lnTo>
                  <a:pt x="1223426" y="1243778"/>
                </a:lnTo>
                <a:lnTo>
                  <a:pt x="0" y="12437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6" name="Freeform 26"/>
          <p:cNvSpPr/>
          <p:nvPr/>
        </p:nvSpPr>
        <p:spPr>
          <a:xfrm>
            <a:off x="8014408" y="3588102"/>
            <a:ext cx="1424139" cy="913229"/>
          </a:xfrm>
          <a:custGeom>
            <a:avLst/>
            <a:gdLst/>
            <a:ahLst/>
            <a:cxnLst/>
            <a:rect l="l" t="t" r="r" b="b"/>
            <a:pathLst>
              <a:path w="1424139" h="913229">
                <a:moveTo>
                  <a:pt x="0" y="0"/>
                </a:moveTo>
                <a:lnTo>
                  <a:pt x="1424139" y="0"/>
                </a:lnTo>
                <a:lnTo>
                  <a:pt x="1424139" y="913229"/>
                </a:lnTo>
                <a:lnTo>
                  <a:pt x="0" y="91322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7" name="Freeform 27"/>
          <p:cNvSpPr/>
          <p:nvPr/>
        </p:nvSpPr>
        <p:spPr>
          <a:xfrm>
            <a:off x="6605722" y="5662566"/>
            <a:ext cx="1170899" cy="1052345"/>
          </a:xfrm>
          <a:custGeom>
            <a:avLst/>
            <a:gdLst/>
            <a:ahLst/>
            <a:cxnLst/>
            <a:rect l="l" t="t" r="r" b="b"/>
            <a:pathLst>
              <a:path w="1170899" h="1052345">
                <a:moveTo>
                  <a:pt x="0" y="0"/>
                </a:moveTo>
                <a:lnTo>
                  <a:pt x="1170899" y="0"/>
                </a:lnTo>
                <a:lnTo>
                  <a:pt x="1170899" y="1052346"/>
                </a:lnTo>
                <a:lnTo>
                  <a:pt x="0" y="105234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8" name="TextBox 28"/>
          <p:cNvSpPr txBox="1"/>
          <p:nvPr/>
        </p:nvSpPr>
        <p:spPr>
          <a:xfrm>
            <a:off x="2300775" y="1158585"/>
            <a:ext cx="7238899" cy="1714797"/>
          </a:xfrm>
          <a:prstGeom prst="rect">
            <a:avLst/>
          </a:prstGeom>
        </p:spPr>
        <p:txBody>
          <a:bodyPr lIns="0" tIns="0" rIns="0" bIns="0" rtlCol="0" anchor="t">
            <a:spAutoFit/>
          </a:bodyPr>
          <a:lstStyle/>
          <a:p>
            <a:pPr marL="0" lvl="0" indent="0">
              <a:lnSpc>
                <a:spcPts val="6842"/>
              </a:lnSpc>
              <a:spcBef>
                <a:spcPct val="0"/>
              </a:spcBef>
            </a:pPr>
            <a:r>
              <a:rPr lang="en-US" sz="4958" spc="173">
                <a:solidFill>
                  <a:srgbClr val="010101"/>
                </a:solidFill>
                <a:latin typeface="Archivo Black"/>
              </a:rPr>
              <a:t>RESULTS OVERVIEW</a:t>
            </a:r>
          </a:p>
        </p:txBody>
      </p:sp>
      <p:sp>
        <p:nvSpPr>
          <p:cNvPr id="29" name="TextBox 29"/>
          <p:cNvSpPr txBox="1"/>
          <p:nvPr/>
        </p:nvSpPr>
        <p:spPr>
          <a:xfrm>
            <a:off x="2585027" y="3559527"/>
            <a:ext cx="4950833" cy="945002"/>
          </a:xfrm>
          <a:prstGeom prst="rect">
            <a:avLst/>
          </a:prstGeom>
        </p:spPr>
        <p:txBody>
          <a:bodyPr lIns="0" tIns="0" rIns="0" bIns="0" rtlCol="0" anchor="t">
            <a:spAutoFit/>
          </a:bodyPr>
          <a:lstStyle/>
          <a:p>
            <a:pPr>
              <a:lnSpc>
                <a:spcPts val="2483"/>
              </a:lnSpc>
            </a:pPr>
            <a:r>
              <a:rPr lang="en-US" sz="2000" spc="176" dirty="0">
                <a:solidFill>
                  <a:srgbClr val="F2F4F5"/>
                </a:solidFill>
                <a:latin typeface="Montserrat Light"/>
              </a:rPr>
              <a:t>Moderate, positive, correlation between lunch plan/test preparation and test scores.  </a:t>
            </a:r>
          </a:p>
        </p:txBody>
      </p:sp>
      <p:sp>
        <p:nvSpPr>
          <p:cNvPr id="30" name="TextBox 30"/>
          <p:cNvSpPr txBox="1"/>
          <p:nvPr/>
        </p:nvSpPr>
        <p:spPr>
          <a:xfrm>
            <a:off x="8316248" y="5605901"/>
            <a:ext cx="4950833" cy="945002"/>
          </a:xfrm>
          <a:prstGeom prst="rect">
            <a:avLst/>
          </a:prstGeom>
        </p:spPr>
        <p:txBody>
          <a:bodyPr lIns="0" tIns="0" rIns="0" bIns="0" rtlCol="0" anchor="t">
            <a:spAutoFit/>
          </a:bodyPr>
          <a:lstStyle/>
          <a:p>
            <a:pPr>
              <a:lnSpc>
                <a:spcPts val="2483"/>
              </a:lnSpc>
            </a:pPr>
            <a:r>
              <a:rPr lang="en-US" sz="2000" spc="176" dirty="0">
                <a:solidFill>
                  <a:srgbClr val="F2F4F5"/>
                </a:solidFill>
                <a:latin typeface="Montserrat Light"/>
              </a:rPr>
              <a:t>The relationship between the (I) and (D) variables is statistically significant. </a:t>
            </a:r>
          </a:p>
        </p:txBody>
      </p:sp>
      <p:sp>
        <p:nvSpPr>
          <p:cNvPr id="31" name="TextBox 31"/>
          <p:cNvSpPr txBox="1"/>
          <p:nvPr/>
        </p:nvSpPr>
        <p:spPr>
          <a:xfrm>
            <a:off x="2585027" y="7589426"/>
            <a:ext cx="4950833" cy="1579920"/>
          </a:xfrm>
          <a:prstGeom prst="rect">
            <a:avLst/>
          </a:prstGeom>
        </p:spPr>
        <p:txBody>
          <a:bodyPr lIns="0" tIns="0" rIns="0" bIns="0" rtlCol="0" anchor="t">
            <a:spAutoFit/>
          </a:bodyPr>
          <a:lstStyle/>
          <a:p>
            <a:pPr>
              <a:lnSpc>
                <a:spcPts val="2483"/>
              </a:lnSpc>
            </a:pPr>
            <a:r>
              <a:rPr lang="en-US" sz="1800" spc="176" dirty="0">
                <a:solidFill>
                  <a:srgbClr val="F2F4F5"/>
                </a:solidFill>
                <a:latin typeface="Montserrat Light"/>
              </a:rPr>
              <a:t>On average, students who completed test prep and had standard lunch, scored 16% higher than those who did not complete test prep and had reduced lunch.</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sp>
      <p:sp>
        <p:nvSpPr>
          <p:cNvPr id="3" name="Freeform 3"/>
          <p:cNvSpPr/>
          <p:nvPr/>
        </p:nvSpPr>
        <p:spPr>
          <a:xfrm rot="2925483">
            <a:off x="5978889" y="4633519"/>
            <a:ext cx="15026802" cy="159135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4"/>
            <a:stretch>
              <a:fillRect t="-86495"/>
            </a:stretch>
          </a:blipFill>
        </p:spPr>
      </p:sp>
      <p:grpSp>
        <p:nvGrpSpPr>
          <p:cNvPr id="4" name="Group 4"/>
          <p:cNvGrpSpPr>
            <a:grpSpLocks noChangeAspect="1"/>
          </p:cNvGrpSpPr>
          <p:nvPr/>
        </p:nvGrpSpPr>
        <p:grpSpPr>
          <a:xfrm>
            <a:off x="9046979" y="0"/>
            <a:ext cx="9241021" cy="10396149"/>
            <a:chOff x="0" y="0"/>
            <a:chExt cx="5370413" cy="6041715"/>
          </a:xfrm>
        </p:grpSpPr>
        <p:sp>
          <p:nvSpPr>
            <p:cNvPr id="5" name="Freeform 5"/>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sp>
        <p:sp>
          <p:nvSpPr>
            <p:cNvPr id="6" name="Freeform 6"/>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5"/>
              <a:stretch>
                <a:fillRect l="-18106" r="-81893"/>
              </a:stretch>
            </a:blipFill>
          </p:spPr>
        </p:sp>
      </p:grpSp>
      <p:grpSp>
        <p:nvGrpSpPr>
          <p:cNvPr id="7" name="Group 7"/>
          <p:cNvGrpSpPr/>
          <p:nvPr/>
        </p:nvGrpSpPr>
        <p:grpSpPr>
          <a:xfrm>
            <a:off x="2122031" y="4270779"/>
            <a:ext cx="1828744" cy="182874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id="9" name="TextBox 9"/>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10" name="Group 10"/>
          <p:cNvGrpSpPr/>
          <p:nvPr/>
        </p:nvGrpSpPr>
        <p:grpSpPr>
          <a:xfrm>
            <a:off x="2122031" y="6625687"/>
            <a:ext cx="1828744" cy="182874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id="12" name="TextBox 12"/>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3" name="Freeform 13"/>
          <p:cNvSpPr/>
          <p:nvPr/>
        </p:nvSpPr>
        <p:spPr>
          <a:xfrm>
            <a:off x="2418154" y="7041630"/>
            <a:ext cx="1236499" cy="858804"/>
          </a:xfrm>
          <a:custGeom>
            <a:avLst/>
            <a:gdLst/>
            <a:ahLst/>
            <a:cxnLst/>
            <a:rect l="l" t="t" r="r" b="b"/>
            <a:pathLst>
              <a:path w="1236499" h="858804">
                <a:moveTo>
                  <a:pt x="0" y="0"/>
                </a:moveTo>
                <a:lnTo>
                  <a:pt x="1236498" y="0"/>
                </a:lnTo>
                <a:lnTo>
                  <a:pt x="1236498" y="858805"/>
                </a:lnTo>
                <a:lnTo>
                  <a:pt x="0" y="8588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2139468" y="4292421"/>
            <a:ext cx="1811307" cy="1811307"/>
          </a:xfrm>
          <a:custGeom>
            <a:avLst/>
            <a:gdLst/>
            <a:ahLst/>
            <a:cxnLst/>
            <a:rect l="l" t="t" r="r" b="b"/>
            <a:pathLst>
              <a:path w="1811307" h="1811307">
                <a:moveTo>
                  <a:pt x="0" y="0"/>
                </a:moveTo>
                <a:lnTo>
                  <a:pt x="1811307" y="0"/>
                </a:lnTo>
                <a:lnTo>
                  <a:pt x="1811307" y="1811307"/>
                </a:lnTo>
                <a:lnTo>
                  <a:pt x="0" y="181130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5" name="Group 15"/>
          <p:cNvGrpSpPr/>
          <p:nvPr/>
        </p:nvGrpSpPr>
        <p:grpSpPr>
          <a:xfrm>
            <a:off x="-3950263" y="803081"/>
            <a:ext cx="15761263" cy="2258023"/>
            <a:chOff x="0" y="0"/>
            <a:chExt cx="1537211" cy="218865"/>
          </a:xfrm>
        </p:grpSpPr>
        <p:sp>
          <p:nvSpPr>
            <p:cNvPr id="16" name="Freeform 16"/>
            <p:cNvSpPr/>
            <p:nvPr/>
          </p:nvSpPr>
          <p:spPr>
            <a:xfrm>
              <a:off x="0" y="0"/>
              <a:ext cx="1537211"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010101"/>
            </a:solidFill>
            <a:ln cap="sq">
              <a:noFill/>
              <a:prstDash val="solid"/>
              <a:miter/>
            </a:ln>
          </p:spPr>
        </p:sp>
        <p:sp>
          <p:nvSpPr>
            <p:cNvPr id="17" name="TextBox 17"/>
            <p:cNvSpPr txBox="1"/>
            <p:nvPr/>
          </p:nvSpPr>
          <p:spPr>
            <a:xfrm>
              <a:off x="101600" y="-19050"/>
              <a:ext cx="1334011"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8" name="TextBox 18"/>
          <p:cNvSpPr txBox="1"/>
          <p:nvPr/>
        </p:nvSpPr>
        <p:spPr>
          <a:xfrm>
            <a:off x="4188259" y="4442994"/>
            <a:ext cx="7132181" cy="1144493"/>
          </a:xfrm>
          <a:prstGeom prst="rect">
            <a:avLst/>
          </a:prstGeom>
        </p:spPr>
        <p:txBody>
          <a:bodyPr lIns="0" tIns="0" rIns="0" bIns="0" rtlCol="0" anchor="t">
            <a:spAutoFit/>
          </a:bodyPr>
          <a:lstStyle/>
          <a:p>
            <a:pPr marL="0" lvl="0" indent="0" algn="l">
              <a:lnSpc>
                <a:spcPts val="3050"/>
              </a:lnSpc>
              <a:spcBef>
                <a:spcPct val="0"/>
              </a:spcBef>
            </a:pPr>
            <a:r>
              <a:rPr lang="en-US" sz="2210" spc="216">
                <a:solidFill>
                  <a:srgbClr val="231F20"/>
                </a:solidFill>
                <a:latin typeface="Montserrat Light"/>
              </a:rPr>
              <a:t>Importance of standard meals for lesser-educated parents: at the moment only 28% purchase standard meals </a:t>
            </a:r>
          </a:p>
        </p:txBody>
      </p:sp>
      <p:sp>
        <p:nvSpPr>
          <p:cNvPr id="19" name="TextBox 19"/>
          <p:cNvSpPr txBox="1"/>
          <p:nvPr/>
        </p:nvSpPr>
        <p:spPr>
          <a:xfrm>
            <a:off x="4188259" y="6755942"/>
            <a:ext cx="7132181" cy="1144493"/>
          </a:xfrm>
          <a:prstGeom prst="rect">
            <a:avLst/>
          </a:prstGeom>
        </p:spPr>
        <p:txBody>
          <a:bodyPr lIns="0" tIns="0" rIns="0" bIns="0" rtlCol="0" anchor="t">
            <a:spAutoFit/>
          </a:bodyPr>
          <a:lstStyle/>
          <a:p>
            <a:pPr marL="0" lvl="0" indent="0" algn="l">
              <a:lnSpc>
                <a:spcPts val="3050"/>
              </a:lnSpc>
              <a:spcBef>
                <a:spcPct val="0"/>
              </a:spcBef>
            </a:pPr>
            <a:r>
              <a:rPr lang="en-US" sz="2210" spc="216">
                <a:solidFill>
                  <a:srgbClr val="231F20"/>
                </a:solidFill>
                <a:latin typeface="Montserrat Light"/>
              </a:rPr>
              <a:t>Advertise test prep. with emphasis on holders of associate degree or lower; the rates are under 37%</a:t>
            </a:r>
          </a:p>
        </p:txBody>
      </p:sp>
      <p:sp>
        <p:nvSpPr>
          <p:cNvPr id="20" name="TextBox 20"/>
          <p:cNvSpPr txBox="1"/>
          <p:nvPr/>
        </p:nvSpPr>
        <p:spPr>
          <a:xfrm>
            <a:off x="2122031" y="1304859"/>
            <a:ext cx="7416941" cy="1132046"/>
          </a:xfrm>
          <a:prstGeom prst="rect">
            <a:avLst/>
          </a:prstGeom>
        </p:spPr>
        <p:txBody>
          <a:bodyPr lIns="0" tIns="0" rIns="0" bIns="0" rtlCol="0" anchor="t">
            <a:spAutoFit/>
          </a:bodyPr>
          <a:lstStyle/>
          <a:p>
            <a:pPr marL="0" lvl="0" indent="0" algn="ctr">
              <a:lnSpc>
                <a:spcPts val="9286"/>
              </a:lnSpc>
              <a:spcBef>
                <a:spcPct val="0"/>
              </a:spcBef>
            </a:pPr>
            <a:r>
              <a:rPr lang="en-US" sz="6729" spc="53">
                <a:solidFill>
                  <a:srgbClr val="FFFFFF"/>
                </a:solidFill>
                <a:latin typeface="Archivo Black"/>
              </a:rPr>
              <a:t>PROPOSALS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F2F2F"/>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7595658"/>
          </a:xfrm>
          <a:custGeom>
            <a:avLst/>
            <a:gdLst/>
            <a:ahLst/>
            <a:cxnLst/>
            <a:rect l="l" t="t" r="r" b="b"/>
            <a:pathLst>
              <a:path w="18288000" h="7595658">
                <a:moveTo>
                  <a:pt x="0" y="0"/>
                </a:moveTo>
                <a:lnTo>
                  <a:pt x="18288000" y="0"/>
                </a:lnTo>
                <a:lnTo>
                  <a:pt x="18288000" y="7595658"/>
                </a:lnTo>
                <a:lnTo>
                  <a:pt x="0" y="7595658"/>
                </a:lnTo>
                <a:lnTo>
                  <a:pt x="0" y="0"/>
                </a:lnTo>
                <a:close/>
              </a:path>
            </a:pathLst>
          </a:custGeom>
          <a:blipFill>
            <a:blip r:embed="rId3">
              <a:alphaModFix amt="40000"/>
            </a:blip>
            <a:stretch>
              <a:fillRect t="-70083" b="-70083"/>
            </a:stretch>
          </a:blipFill>
        </p:spPr>
      </p:sp>
      <p:grpSp>
        <p:nvGrpSpPr>
          <p:cNvPr id="3" name="Group 3"/>
          <p:cNvGrpSpPr/>
          <p:nvPr/>
        </p:nvGrpSpPr>
        <p:grpSpPr>
          <a:xfrm>
            <a:off x="4167427" y="1302808"/>
            <a:ext cx="9975850" cy="6292850"/>
            <a:chOff x="0" y="0"/>
            <a:chExt cx="3034027" cy="1913890"/>
          </a:xfrm>
        </p:grpSpPr>
        <p:sp>
          <p:nvSpPr>
            <p:cNvPr id="4" name="Freeform 4"/>
            <p:cNvSpPr/>
            <p:nvPr/>
          </p:nvSpPr>
          <p:spPr>
            <a:xfrm>
              <a:off x="0" y="0"/>
              <a:ext cx="3034027" cy="1913890"/>
            </a:xfrm>
            <a:custGeom>
              <a:avLst/>
              <a:gdLst/>
              <a:ahLst/>
              <a:cxnLst/>
              <a:rect l="l" t="t" r="r" b="b"/>
              <a:pathLst>
                <a:path w="3034027" h="1913890">
                  <a:moveTo>
                    <a:pt x="0" y="0"/>
                  </a:moveTo>
                  <a:lnTo>
                    <a:pt x="3034027" y="0"/>
                  </a:lnTo>
                  <a:lnTo>
                    <a:pt x="3034027" y="1913890"/>
                  </a:lnTo>
                  <a:lnTo>
                    <a:pt x="0" y="1913890"/>
                  </a:lnTo>
                  <a:close/>
                </a:path>
              </a:pathLst>
            </a:custGeom>
            <a:solidFill>
              <a:srgbClr val="0D0D0D"/>
            </a:solidFill>
          </p:spPr>
        </p:sp>
      </p:grpSp>
      <p:grpSp>
        <p:nvGrpSpPr>
          <p:cNvPr id="5" name="Group 5"/>
          <p:cNvGrpSpPr/>
          <p:nvPr/>
        </p:nvGrpSpPr>
        <p:grpSpPr>
          <a:xfrm>
            <a:off x="4167427" y="7595658"/>
            <a:ext cx="9975850" cy="1451822"/>
            <a:chOff x="0" y="0"/>
            <a:chExt cx="3374547" cy="491110"/>
          </a:xfrm>
        </p:grpSpPr>
        <p:sp>
          <p:nvSpPr>
            <p:cNvPr id="6" name="Freeform 6"/>
            <p:cNvSpPr/>
            <p:nvPr/>
          </p:nvSpPr>
          <p:spPr>
            <a:xfrm>
              <a:off x="0" y="0"/>
              <a:ext cx="3374547" cy="491110"/>
            </a:xfrm>
            <a:custGeom>
              <a:avLst/>
              <a:gdLst/>
              <a:ahLst/>
              <a:cxnLst/>
              <a:rect l="l" t="t" r="r" b="b"/>
              <a:pathLst>
                <a:path w="3374547" h="491110">
                  <a:moveTo>
                    <a:pt x="0" y="0"/>
                  </a:moveTo>
                  <a:lnTo>
                    <a:pt x="3374547" y="0"/>
                  </a:lnTo>
                  <a:lnTo>
                    <a:pt x="3374547" y="491110"/>
                  </a:lnTo>
                  <a:lnTo>
                    <a:pt x="0" y="491110"/>
                  </a:lnTo>
                  <a:close/>
                </a:path>
              </a:pathLst>
            </a:custGeom>
            <a:solidFill>
              <a:srgbClr val="D9D4C8"/>
            </a:solidFill>
          </p:spPr>
        </p:sp>
      </p:grpSp>
      <p:sp>
        <p:nvSpPr>
          <p:cNvPr id="7" name="TextBox 7"/>
          <p:cNvSpPr txBox="1"/>
          <p:nvPr/>
        </p:nvSpPr>
        <p:spPr>
          <a:xfrm>
            <a:off x="4354076" y="3265805"/>
            <a:ext cx="9579848" cy="3008757"/>
          </a:xfrm>
          <a:prstGeom prst="rect">
            <a:avLst/>
          </a:prstGeom>
        </p:spPr>
        <p:txBody>
          <a:bodyPr lIns="0" tIns="0" rIns="0" bIns="0" rtlCol="0" anchor="t">
            <a:spAutoFit/>
          </a:bodyPr>
          <a:lstStyle/>
          <a:p>
            <a:pPr algn="ctr">
              <a:lnSpc>
                <a:spcPts val="11904"/>
              </a:lnSpc>
            </a:pPr>
            <a:r>
              <a:rPr lang="en-US" sz="9600" spc="144">
                <a:solidFill>
                  <a:srgbClr val="FFFFFF"/>
                </a:solidFill>
                <a:latin typeface="Cormorant Garamond Bold"/>
              </a:rPr>
              <a:t>LIGHTSPEED TO YOU ALL!</a:t>
            </a:r>
          </a:p>
        </p:txBody>
      </p:sp>
      <p:sp>
        <p:nvSpPr>
          <p:cNvPr id="8" name="TextBox 8"/>
          <p:cNvSpPr txBox="1"/>
          <p:nvPr/>
        </p:nvSpPr>
        <p:spPr>
          <a:xfrm>
            <a:off x="4386366" y="8196708"/>
            <a:ext cx="9515269" cy="306705"/>
          </a:xfrm>
          <a:prstGeom prst="rect">
            <a:avLst/>
          </a:prstGeom>
        </p:spPr>
        <p:txBody>
          <a:bodyPr lIns="0" tIns="0" rIns="0" bIns="0" rtlCol="0" anchor="t">
            <a:spAutoFit/>
          </a:bodyPr>
          <a:lstStyle/>
          <a:p>
            <a:pPr algn="ctr">
              <a:lnSpc>
                <a:spcPts val="2520"/>
              </a:lnSpc>
            </a:pPr>
            <a:r>
              <a:rPr lang="en-US" sz="1800" spc="66">
                <a:solidFill>
                  <a:srgbClr val="262626"/>
                </a:solidFill>
                <a:latin typeface="Cormorant Garamond Bold"/>
              </a:rPr>
              <a:t>OLEG ZASUKHA</a:t>
            </a:r>
          </a:p>
        </p:txBody>
      </p:sp>
      <p:sp>
        <p:nvSpPr>
          <p:cNvPr id="9" name="TextBox 9"/>
          <p:cNvSpPr txBox="1"/>
          <p:nvPr/>
        </p:nvSpPr>
        <p:spPr>
          <a:xfrm>
            <a:off x="880909" y="512445"/>
            <a:ext cx="1656685" cy="481330"/>
          </a:xfrm>
          <a:prstGeom prst="rect">
            <a:avLst/>
          </a:prstGeom>
        </p:spPr>
        <p:txBody>
          <a:bodyPr lIns="0" tIns="0" rIns="0" bIns="0" rtlCol="0" anchor="t">
            <a:spAutoFit/>
          </a:bodyPr>
          <a:lstStyle/>
          <a:p>
            <a:pPr>
              <a:lnSpc>
                <a:spcPts val="3919"/>
              </a:lnSpc>
            </a:pPr>
            <a:r>
              <a:rPr lang="en-US" sz="2799" spc="179">
                <a:solidFill>
                  <a:srgbClr val="FFFFFF"/>
                </a:solidFill>
                <a:latin typeface="Cormorant Garamond Light"/>
              </a:rPr>
              <a:t>2024</a:t>
            </a:r>
          </a:p>
        </p:txBody>
      </p:sp>
      <p:sp>
        <p:nvSpPr>
          <p:cNvPr id="10" name="TextBox 10"/>
          <p:cNvSpPr txBox="1"/>
          <p:nvPr/>
        </p:nvSpPr>
        <p:spPr>
          <a:xfrm>
            <a:off x="14963137" y="612619"/>
            <a:ext cx="2593446" cy="306705"/>
          </a:xfrm>
          <a:prstGeom prst="rect">
            <a:avLst/>
          </a:prstGeom>
        </p:spPr>
        <p:txBody>
          <a:bodyPr lIns="0" tIns="0" rIns="0" bIns="0" rtlCol="0" anchor="t">
            <a:spAutoFit/>
          </a:bodyPr>
          <a:lstStyle/>
          <a:p>
            <a:pPr algn="r">
              <a:lnSpc>
                <a:spcPts val="2519"/>
              </a:lnSpc>
            </a:pPr>
            <a:r>
              <a:rPr lang="en-US" sz="1799" spc="-37">
                <a:solidFill>
                  <a:srgbClr val="FFFFFF"/>
                </a:solidFill>
                <a:latin typeface="Cormorant Garamond Bold"/>
              </a:rPr>
              <a:t>LIGHTSPEED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sp>
      <p:grpSp>
        <p:nvGrpSpPr>
          <p:cNvPr id="3" name="Group 3"/>
          <p:cNvGrpSpPr/>
          <p:nvPr/>
        </p:nvGrpSpPr>
        <p:grpSpPr>
          <a:xfrm rot="5400000">
            <a:off x="8599743" y="-4717334"/>
            <a:ext cx="1088513" cy="18288000"/>
            <a:chOff x="0" y="0"/>
            <a:chExt cx="286687" cy="4816593"/>
          </a:xfrm>
        </p:grpSpPr>
        <p:sp>
          <p:nvSpPr>
            <p:cNvPr id="4" name="Freeform 4"/>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id="5" name="TextBox 5"/>
            <p:cNvSpPr txBox="1"/>
            <p:nvPr/>
          </p:nvSpPr>
          <p:spPr>
            <a:xfrm>
              <a:off x="0" y="-19050"/>
              <a:ext cx="286687" cy="483564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7900" y="0"/>
            <a:ext cx="18270100" cy="4165455"/>
          </a:xfrm>
          <a:custGeom>
            <a:avLst/>
            <a:gdLst/>
            <a:ahLst/>
            <a:cxnLst/>
            <a:rect l="l" t="t" r="r" b="b"/>
            <a:pathLst>
              <a:path w="18270100" h="4165455">
                <a:moveTo>
                  <a:pt x="0" y="0"/>
                </a:moveTo>
                <a:lnTo>
                  <a:pt x="18270100" y="0"/>
                </a:lnTo>
                <a:lnTo>
                  <a:pt x="18270100" y="4165455"/>
                </a:lnTo>
                <a:lnTo>
                  <a:pt x="0" y="4165455"/>
                </a:lnTo>
                <a:lnTo>
                  <a:pt x="0" y="0"/>
                </a:lnTo>
                <a:close/>
              </a:path>
            </a:pathLst>
          </a:custGeom>
          <a:blipFill>
            <a:blip r:embed="rId4"/>
            <a:stretch>
              <a:fillRect t="-122427" b="-64861"/>
            </a:stretch>
          </a:blipFill>
        </p:spPr>
      </p:sp>
      <p:sp>
        <p:nvSpPr>
          <p:cNvPr id="7" name="TextBox 7"/>
          <p:cNvSpPr txBox="1"/>
          <p:nvPr/>
        </p:nvSpPr>
        <p:spPr>
          <a:xfrm>
            <a:off x="4559819" y="1357867"/>
            <a:ext cx="9168362" cy="1695867"/>
          </a:xfrm>
          <a:prstGeom prst="rect">
            <a:avLst/>
          </a:prstGeom>
        </p:spPr>
        <p:txBody>
          <a:bodyPr lIns="0" tIns="0" rIns="0" bIns="0" rtlCol="0" anchor="t">
            <a:spAutoFit/>
          </a:bodyPr>
          <a:lstStyle/>
          <a:p>
            <a:pPr algn="ctr">
              <a:lnSpc>
                <a:spcPts val="13774"/>
              </a:lnSpc>
            </a:pPr>
            <a:r>
              <a:rPr lang="en-US" sz="9981" spc="79">
                <a:solidFill>
                  <a:srgbClr val="FFFFFF"/>
                </a:solidFill>
                <a:latin typeface="Archivo Black"/>
              </a:rPr>
              <a:t>CONTENT</a:t>
            </a:r>
          </a:p>
        </p:txBody>
      </p:sp>
      <p:sp>
        <p:nvSpPr>
          <p:cNvPr id="8" name="TextBox 8"/>
          <p:cNvSpPr txBox="1"/>
          <p:nvPr/>
        </p:nvSpPr>
        <p:spPr>
          <a:xfrm>
            <a:off x="3127665" y="5081077"/>
            <a:ext cx="1840320" cy="1167342"/>
          </a:xfrm>
          <a:prstGeom prst="rect">
            <a:avLst/>
          </a:prstGeom>
        </p:spPr>
        <p:txBody>
          <a:bodyPr lIns="0" tIns="0" rIns="0" bIns="0" rtlCol="0" anchor="t">
            <a:spAutoFit/>
          </a:bodyPr>
          <a:lstStyle/>
          <a:p>
            <a:pPr marL="0" lvl="0" indent="0" algn="ctr">
              <a:lnSpc>
                <a:spcPts val="9455"/>
              </a:lnSpc>
              <a:spcBef>
                <a:spcPct val="0"/>
              </a:spcBef>
            </a:pPr>
            <a:r>
              <a:rPr lang="en-US" sz="6851" u="none" strike="noStrike" spc="363">
                <a:solidFill>
                  <a:srgbClr val="231F20"/>
                </a:solidFill>
                <a:latin typeface="Montserrat Classic Bold"/>
              </a:rPr>
              <a:t>01</a:t>
            </a:r>
          </a:p>
        </p:txBody>
      </p:sp>
      <p:sp>
        <p:nvSpPr>
          <p:cNvPr id="9" name="TextBox 9"/>
          <p:cNvSpPr txBox="1"/>
          <p:nvPr/>
        </p:nvSpPr>
        <p:spPr>
          <a:xfrm>
            <a:off x="2839605" y="6243146"/>
            <a:ext cx="2743420" cy="612478"/>
          </a:xfrm>
          <a:prstGeom prst="rect">
            <a:avLst/>
          </a:prstGeom>
        </p:spPr>
        <p:txBody>
          <a:bodyPr lIns="0" tIns="0" rIns="0" bIns="0" rtlCol="0" anchor="t">
            <a:spAutoFit/>
          </a:bodyPr>
          <a:lstStyle/>
          <a:p>
            <a:pPr algn="ctr">
              <a:lnSpc>
                <a:spcPts val="5001"/>
              </a:lnSpc>
            </a:pPr>
            <a:r>
              <a:rPr lang="en-US" sz="3624" spc="355">
                <a:solidFill>
                  <a:srgbClr val="231F20"/>
                </a:solidFill>
                <a:latin typeface="Montserrat Light"/>
              </a:rPr>
              <a:t>Problem</a:t>
            </a:r>
          </a:p>
        </p:txBody>
      </p:sp>
      <p:sp>
        <p:nvSpPr>
          <p:cNvPr id="10" name="TextBox 10"/>
          <p:cNvSpPr txBox="1"/>
          <p:nvPr/>
        </p:nvSpPr>
        <p:spPr>
          <a:xfrm>
            <a:off x="7377860" y="5045369"/>
            <a:ext cx="1840320" cy="1167342"/>
          </a:xfrm>
          <a:prstGeom prst="rect">
            <a:avLst/>
          </a:prstGeom>
        </p:spPr>
        <p:txBody>
          <a:bodyPr lIns="0" tIns="0" rIns="0" bIns="0" rtlCol="0" anchor="t">
            <a:spAutoFit/>
          </a:bodyPr>
          <a:lstStyle/>
          <a:p>
            <a:pPr marL="0" lvl="0" indent="0" algn="ctr">
              <a:lnSpc>
                <a:spcPts val="9455"/>
              </a:lnSpc>
              <a:spcBef>
                <a:spcPct val="0"/>
              </a:spcBef>
            </a:pPr>
            <a:r>
              <a:rPr lang="en-US" sz="6851" spc="363">
                <a:solidFill>
                  <a:srgbClr val="231F20"/>
                </a:solidFill>
                <a:latin typeface="Montserrat Classic Bold"/>
              </a:rPr>
              <a:t>02</a:t>
            </a:r>
          </a:p>
        </p:txBody>
      </p:sp>
      <p:sp>
        <p:nvSpPr>
          <p:cNvPr id="11" name="TextBox 11"/>
          <p:cNvSpPr txBox="1"/>
          <p:nvPr/>
        </p:nvSpPr>
        <p:spPr>
          <a:xfrm>
            <a:off x="6476709" y="6243146"/>
            <a:ext cx="3969603" cy="1241128"/>
          </a:xfrm>
          <a:prstGeom prst="rect">
            <a:avLst/>
          </a:prstGeom>
        </p:spPr>
        <p:txBody>
          <a:bodyPr lIns="0" tIns="0" rIns="0" bIns="0" rtlCol="0" anchor="t">
            <a:spAutoFit/>
          </a:bodyPr>
          <a:lstStyle/>
          <a:p>
            <a:pPr algn="ctr">
              <a:lnSpc>
                <a:spcPts val="5001"/>
              </a:lnSpc>
            </a:pPr>
            <a:r>
              <a:rPr lang="en-US" sz="3624" spc="355">
                <a:solidFill>
                  <a:srgbClr val="231F20"/>
                </a:solidFill>
                <a:latin typeface="Montserrat Light"/>
              </a:rPr>
              <a:t>Data, Schema, Warehouse</a:t>
            </a:r>
          </a:p>
        </p:txBody>
      </p:sp>
      <p:sp>
        <p:nvSpPr>
          <p:cNvPr id="12" name="TextBox 12"/>
          <p:cNvSpPr txBox="1"/>
          <p:nvPr/>
        </p:nvSpPr>
        <p:spPr>
          <a:xfrm>
            <a:off x="12433273" y="5019675"/>
            <a:ext cx="1840320" cy="1167342"/>
          </a:xfrm>
          <a:prstGeom prst="rect">
            <a:avLst/>
          </a:prstGeom>
        </p:spPr>
        <p:txBody>
          <a:bodyPr lIns="0" tIns="0" rIns="0" bIns="0" rtlCol="0" anchor="t">
            <a:spAutoFit/>
          </a:bodyPr>
          <a:lstStyle/>
          <a:p>
            <a:pPr marL="0" lvl="0" indent="0" algn="ctr">
              <a:lnSpc>
                <a:spcPts val="9455"/>
              </a:lnSpc>
              <a:spcBef>
                <a:spcPct val="0"/>
              </a:spcBef>
            </a:pPr>
            <a:r>
              <a:rPr lang="en-US" sz="6851" spc="363">
                <a:solidFill>
                  <a:srgbClr val="231F20"/>
                </a:solidFill>
                <a:latin typeface="Montserrat Classic Bold"/>
              </a:rPr>
              <a:t>03</a:t>
            </a:r>
          </a:p>
        </p:txBody>
      </p:sp>
      <p:sp>
        <p:nvSpPr>
          <p:cNvPr id="13" name="TextBox 13"/>
          <p:cNvSpPr txBox="1"/>
          <p:nvPr/>
        </p:nvSpPr>
        <p:spPr>
          <a:xfrm>
            <a:off x="11763735" y="6181744"/>
            <a:ext cx="3179396" cy="1241128"/>
          </a:xfrm>
          <a:prstGeom prst="rect">
            <a:avLst/>
          </a:prstGeom>
        </p:spPr>
        <p:txBody>
          <a:bodyPr lIns="0" tIns="0" rIns="0" bIns="0" rtlCol="0" anchor="t">
            <a:spAutoFit/>
          </a:bodyPr>
          <a:lstStyle/>
          <a:p>
            <a:pPr algn="ctr">
              <a:lnSpc>
                <a:spcPts val="5001"/>
              </a:lnSpc>
            </a:pPr>
            <a:r>
              <a:rPr lang="en-US" sz="3624" spc="355">
                <a:solidFill>
                  <a:srgbClr val="231F20"/>
                </a:solidFill>
                <a:latin typeface="Montserrat Light"/>
              </a:rPr>
              <a:t>Descriptive Statistics</a:t>
            </a:r>
          </a:p>
        </p:txBody>
      </p:sp>
      <p:sp>
        <p:nvSpPr>
          <p:cNvPr id="14" name="TextBox 14"/>
          <p:cNvSpPr txBox="1"/>
          <p:nvPr/>
        </p:nvSpPr>
        <p:spPr>
          <a:xfrm>
            <a:off x="3291156" y="7790822"/>
            <a:ext cx="1840320" cy="1167342"/>
          </a:xfrm>
          <a:prstGeom prst="rect">
            <a:avLst/>
          </a:prstGeom>
        </p:spPr>
        <p:txBody>
          <a:bodyPr lIns="0" tIns="0" rIns="0" bIns="0" rtlCol="0" anchor="t">
            <a:spAutoFit/>
          </a:bodyPr>
          <a:lstStyle/>
          <a:p>
            <a:pPr marL="0" lvl="0" indent="0" algn="ctr">
              <a:lnSpc>
                <a:spcPts val="9455"/>
              </a:lnSpc>
              <a:spcBef>
                <a:spcPct val="0"/>
              </a:spcBef>
            </a:pPr>
            <a:r>
              <a:rPr lang="en-US" sz="6851" spc="363">
                <a:solidFill>
                  <a:srgbClr val="231F20"/>
                </a:solidFill>
                <a:latin typeface="Montserrat Classic Bold"/>
              </a:rPr>
              <a:t>04</a:t>
            </a:r>
          </a:p>
        </p:txBody>
      </p:sp>
      <p:sp>
        <p:nvSpPr>
          <p:cNvPr id="15" name="TextBox 15"/>
          <p:cNvSpPr txBox="1"/>
          <p:nvPr/>
        </p:nvSpPr>
        <p:spPr>
          <a:xfrm>
            <a:off x="2839605" y="8811017"/>
            <a:ext cx="2743420" cy="612478"/>
          </a:xfrm>
          <a:prstGeom prst="rect">
            <a:avLst/>
          </a:prstGeom>
        </p:spPr>
        <p:txBody>
          <a:bodyPr lIns="0" tIns="0" rIns="0" bIns="0" rtlCol="0" anchor="t">
            <a:spAutoFit/>
          </a:bodyPr>
          <a:lstStyle/>
          <a:p>
            <a:pPr algn="ctr">
              <a:lnSpc>
                <a:spcPts val="5001"/>
              </a:lnSpc>
            </a:pPr>
            <a:r>
              <a:rPr lang="en-US" sz="3624" spc="355">
                <a:solidFill>
                  <a:srgbClr val="231F20"/>
                </a:solidFill>
                <a:latin typeface="Montserrat Light"/>
              </a:rPr>
              <a:t>Querying</a:t>
            </a:r>
          </a:p>
        </p:txBody>
      </p:sp>
      <p:sp>
        <p:nvSpPr>
          <p:cNvPr id="16" name="TextBox 16"/>
          <p:cNvSpPr txBox="1"/>
          <p:nvPr/>
        </p:nvSpPr>
        <p:spPr>
          <a:xfrm>
            <a:off x="7541351" y="7790822"/>
            <a:ext cx="1840320" cy="1167342"/>
          </a:xfrm>
          <a:prstGeom prst="rect">
            <a:avLst/>
          </a:prstGeom>
        </p:spPr>
        <p:txBody>
          <a:bodyPr lIns="0" tIns="0" rIns="0" bIns="0" rtlCol="0" anchor="t">
            <a:spAutoFit/>
          </a:bodyPr>
          <a:lstStyle/>
          <a:p>
            <a:pPr marL="0" lvl="0" indent="0" algn="ctr">
              <a:lnSpc>
                <a:spcPts val="9455"/>
              </a:lnSpc>
              <a:spcBef>
                <a:spcPct val="0"/>
              </a:spcBef>
            </a:pPr>
            <a:r>
              <a:rPr lang="en-US" sz="6851" spc="363">
                <a:solidFill>
                  <a:srgbClr val="231F20"/>
                </a:solidFill>
                <a:latin typeface="Montserrat Classic Bold"/>
              </a:rPr>
              <a:t>05</a:t>
            </a:r>
          </a:p>
        </p:txBody>
      </p:sp>
      <p:sp>
        <p:nvSpPr>
          <p:cNvPr id="17" name="TextBox 17"/>
          <p:cNvSpPr txBox="1"/>
          <p:nvPr/>
        </p:nvSpPr>
        <p:spPr>
          <a:xfrm>
            <a:off x="7089800" y="8811017"/>
            <a:ext cx="3070402" cy="612478"/>
          </a:xfrm>
          <a:prstGeom prst="rect">
            <a:avLst/>
          </a:prstGeom>
        </p:spPr>
        <p:txBody>
          <a:bodyPr lIns="0" tIns="0" rIns="0" bIns="0" rtlCol="0" anchor="t">
            <a:spAutoFit/>
          </a:bodyPr>
          <a:lstStyle/>
          <a:p>
            <a:pPr algn="ctr">
              <a:lnSpc>
                <a:spcPts val="5001"/>
              </a:lnSpc>
            </a:pPr>
            <a:r>
              <a:rPr lang="en-US" sz="3624" spc="355">
                <a:solidFill>
                  <a:srgbClr val="231F20"/>
                </a:solidFill>
                <a:latin typeface="Montserrat Light"/>
              </a:rPr>
              <a:t>Goal</a:t>
            </a:r>
          </a:p>
        </p:txBody>
      </p:sp>
      <p:sp>
        <p:nvSpPr>
          <p:cNvPr id="18" name="TextBox 18"/>
          <p:cNvSpPr txBox="1"/>
          <p:nvPr/>
        </p:nvSpPr>
        <p:spPr>
          <a:xfrm>
            <a:off x="12596764" y="7790822"/>
            <a:ext cx="1840320" cy="1167342"/>
          </a:xfrm>
          <a:prstGeom prst="rect">
            <a:avLst/>
          </a:prstGeom>
        </p:spPr>
        <p:txBody>
          <a:bodyPr lIns="0" tIns="0" rIns="0" bIns="0" rtlCol="0" anchor="t">
            <a:spAutoFit/>
          </a:bodyPr>
          <a:lstStyle/>
          <a:p>
            <a:pPr marL="0" lvl="0" indent="0" algn="ctr">
              <a:lnSpc>
                <a:spcPts val="9455"/>
              </a:lnSpc>
              <a:spcBef>
                <a:spcPct val="0"/>
              </a:spcBef>
            </a:pPr>
            <a:r>
              <a:rPr lang="en-US" sz="6851" spc="363">
                <a:solidFill>
                  <a:srgbClr val="231F20"/>
                </a:solidFill>
                <a:latin typeface="Montserrat Classic Bold"/>
              </a:rPr>
              <a:t>06</a:t>
            </a:r>
          </a:p>
        </p:txBody>
      </p:sp>
      <p:sp>
        <p:nvSpPr>
          <p:cNvPr id="19" name="TextBox 19"/>
          <p:cNvSpPr txBox="1"/>
          <p:nvPr/>
        </p:nvSpPr>
        <p:spPr>
          <a:xfrm>
            <a:off x="12145214" y="8811017"/>
            <a:ext cx="2743420" cy="612478"/>
          </a:xfrm>
          <a:prstGeom prst="rect">
            <a:avLst/>
          </a:prstGeom>
        </p:spPr>
        <p:txBody>
          <a:bodyPr lIns="0" tIns="0" rIns="0" bIns="0" rtlCol="0" anchor="t">
            <a:spAutoFit/>
          </a:bodyPr>
          <a:lstStyle/>
          <a:p>
            <a:pPr algn="ctr">
              <a:lnSpc>
                <a:spcPts val="5001"/>
              </a:lnSpc>
            </a:pPr>
            <a:r>
              <a:rPr lang="en-US" sz="3624" spc="355">
                <a:solidFill>
                  <a:srgbClr val="231F20"/>
                </a:solidFill>
                <a:latin typeface="Montserrat Light"/>
              </a:rPr>
              <a:t>Proposal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sp>
      <p:pic>
        <p:nvPicPr>
          <p:cNvPr id="3" name="Picture 3"/>
          <p:cNvPicPr>
            <a:picLocks noChangeAspect="1"/>
          </p:cNvPicPr>
          <p:nvPr/>
        </p:nvPicPr>
        <p:blipFill>
          <a:blip r:embed="rId4"/>
          <a:stretch>
            <a:fillRect/>
          </a:stretch>
        </p:blipFill>
        <p:spPr>
          <a:xfrm>
            <a:off x="5579075" y="8065010"/>
            <a:ext cx="4843072" cy="1048560"/>
          </a:xfrm>
          <a:prstGeom prst="rect">
            <a:avLst/>
          </a:prstGeom>
        </p:spPr>
      </p:pic>
      <p:grpSp>
        <p:nvGrpSpPr>
          <p:cNvPr id="4" name="Group 4"/>
          <p:cNvGrpSpPr/>
          <p:nvPr/>
        </p:nvGrpSpPr>
        <p:grpSpPr>
          <a:xfrm>
            <a:off x="4410190" y="-7563"/>
            <a:ext cx="1710961" cy="10674983"/>
            <a:chOff x="0" y="0"/>
            <a:chExt cx="450623" cy="2811518"/>
          </a:xfrm>
        </p:grpSpPr>
        <p:sp>
          <p:nvSpPr>
            <p:cNvPr id="5" name="Freeform 5"/>
            <p:cNvSpPr/>
            <p:nvPr/>
          </p:nvSpPr>
          <p:spPr>
            <a:xfrm>
              <a:off x="0" y="0"/>
              <a:ext cx="450623" cy="2811518"/>
            </a:xfrm>
            <a:custGeom>
              <a:avLst/>
              <a:gdLst/>
              <a:ahLst/>
              <a:cxnLst/>
              <a:rect l="l" t="t" r="r" b="b"/>
              <a:pathLst>
                <a:path w="450623" h="2811518">
                  <a:moveTo>
                    <a:pt x="0" y="0"/>
                  </a:moveTo>
                  <a:lnTo>
                    <a:pt x="450623" y="0"/>
                  </a:lnTo>
                  <a:lnTo>
                    <a:pt x="450623" y="2811518"/>
                  </a:lnTo>
                  <a:lnTo>
                    <a:pt x="0" y="2811518"/>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id="6" name="TextBox 6"/>
            <p:cNvSpPr txBox="1"/>
            <p:nvPr/>
          </p:nvSpPr>
          <p:spPr>
            <a:xfrm>
              <a:off x="0" y="-19050"/>
              <a:ext cx="450623" cy="2830568"/>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7" name="Freeform 7"/>
          <p:cNvSpPr/>
          <p:nvPr/>
        </p:nvSpPr>
        <p:spPr>
          <a:xfrm>
            <a:off x="0" y="0"/>
            <a:ext cx="4970786" cy="10287000"/>
          </a:xfrm>
          <a:custGeom>
            <a:avLst/>
            <a:gdLst/>
            <a:ahLst/>
            <a:cxnLst/>
            <a:rect l="l" t="t" r="r" b="b"/>
            <a:pathLst>
              <a:path w="4970786" h="10287000">
                <a:moveTo>
                  <a:pt x="0" y="0"/>
                </a:moveTo>
                <a:lnTo>
                  <a:pt x="4970786" y="0"/>
                </a:lnTo>
                <a:lnTo>
                  <a:pt x="4970786" y="10287000"/>
                </a:lnTo>
                <a:lnTo>
                  <a:pt x="0" y="10287000"/>
                </a:lnTo>
                <a:lnTo>
                  <a:pt x="0" y="0"/>
                </a:lnTo>
                <a:close/>
              </a:path>
            </a:pathLst>
          </a:custGeom>
          <a:blipFill>
            <a:blip r:embed="rId5"/>
            <a:stretch>
              <a:fillRect l="-162992"/>
            </a:stretch>
          </a:blipFill>
        </p:spPr>
      </p:sp>
      <p:pic>
        <p:nvPicPr>
          <p:cNvPr id="8" name="Picture 8"/>
          <p:cNvPicPr>
            <a:picLocks noChangeAspect="1"/>
          </p:cNvPicPr>
          <p:nvPr/>
        </p:nvPicPr>
        <p:blipFill>
          <a:blip r:embed="rId6"/>
          <a:stretch>
            <a:fillRect/>
          </a:stretch>
        </p:blipFill>
        <p:spPr>
          <a:xfrm>
            <a:off x="11250800" y="7866481"/>
            <a:ext cx="3904340" cy="1204236"/>
          </a:xfrm>
          <a:prstGeom prst="rect">
            <a:avLst/>
          </a:prstGeom>
        </p:spPr>
      </p:pic>
      <p:sp>
        <p:nvSpPr>
          <p:cNvPr id="9" name="Freeform 9"/>
          <p:cNvSpPr/>
          <p:nvPr/>
        </p:nvSpPr>
        <p:spPr>
          <a:xfrm>
            <a:off x="12834965" y="757291"/>
            <a:ext cx="4333004" cy="5528554"/>
          </a:xfrm>
          <a:custGeom>
            <a:avLst/>
            <a:gdLst/>
            <a:ahLst/>
            <a:cxnLst/>
            <a:rect l="l" t="t" r="r" b="b"/>
            <a:pathLst>
              <a:path w="4333004" h="5528554">
                <a:moveTo>
                  <a:pt x="0" y="0"/>
                </a:moveTo>
                <a:lnTo>
                  <a:pt x="4333004" y="0"/>
                </a:lnTo>
                <a:lnTo>
                  <a:pt x="4333004" y="5528554"/>
                </a:lnTo>
                <a:lnTo>
                  <a:pt x="0" y="5528554"/>
                </a:lnTo>
                <a:lnTo>
                  <a:pt x="0" y="0"/>
                </a:lnTo>
                <a:close/>
              </a:path>
            </a:pathLst>
          </a:custGeom>
          <a:blipFill>
            <a:blip r:embed="rId7">
              <a:alphaModFix amt="78000"/>
            </a:blip>
            <a:stretch>
              <a:fillRect/>
            </a:stretch>
          </a:blipFill>
        </p:spPr>
      </p:sp>
      <p:sp>
        <p:nvSpPr>
          <p:cNvPr id="10" name="TextBox 10"/>
          <p:cNvSpPr txBox="1"/>
          <p:nvPr/>
        </p:nvSpPr>
        <p:spPr>
          <a:xfrm>
            <a:off x="5844901" y="1980306"/>
            <a:ext cx="5897623" cy="898392"/>
          </a:xfrm>
          <a:prstGeom prst="rect">
            <a:avLst/>
          </a:prstGeom>
        </p:spPr>
        <p:txBody>
          <a:bodyPr lIns="0" tIns="0" rIns="0" bIns="0" rtlCol="0" anchor="t">
            <a:spAutoFit/>
          </a:bodyPr>
          <a:lstStyle/>
          <a:p>
            <a:pPr marL="0" lvl="0" indent="0" algn="l">
              <a:lnSpc>
                <a:spcPts val="7291"/>
              </a:lnSpc>
              <a:spcBef>
                <a:spcPct val="0"/>
              </a:spcBef>
            </a:pPr>
            <a:r>
              <a:rPr lang="en-US" sz="5283" spc="184">
                <a:solidFill>
                  <a:srgbClr val="010101"/>
                </a:solidFill>
                <a:latin typeface="Knockout Sumo"/>
              </a:rPr>
              <a:t>STATUS QUO</a:t>
            </a:r>
          </a:p>
        </p:txBody>
      </p:sp>
      <p:sp>
        <p:nvSpPr>
          <p:cNvPr id="11" name="TextBox 11"/>
          <p:cNvSpPr txBox="1"/>
          <p:nvPr/>
        </p:nvSpPr>
        <p:spPr>
          <a:xfrm>
            <a:off x="5775778" y="6331312"/>
            <a:ext cx="4395724" cy="2140496"/>
          </a:xfrm>
          <a:prstGeom prst="rect">
            <a:avLst/>
          </a:prstGeom>
        </p:spPr>
        <p:txBody>
          <a:bodyPr lIns="0" tIns="0" rIns="0" bIns="0" rtlCol="0" anchor="t">
            <a:spAutoFit/>
          </a:bodyPr>
          <a:lstStyle/>
          <a:p>
            <a:pPr marL="0" lvl="0" indent="0" algn="ctr">
              <a:lnSpc>
                <a:spcPts val="17408"/>
              </a:lnSpc>
              <a:spcBef>
                <a:spcPct val="0"/>
              </a:spcBef>
            </a:pPr>
            <a:r>
              <a:rPr lang="en-US" sz="12615">
                <a:solidFill>
                  <a:srgbClr val="010101"/>
                </a:solidFill>
                <a:latin typeface="Knockout Sumo"/>
              </a:rPr>
              <a:t>-11</a:t>
            </a:r>
            <a:r>
              <a:rPr lang="en-US" sz="12615" u="none" strike="noStrike">
                <a:solidFill>
                  <a:srgbClr val="010101"/>
                </a:solidFill>
                <a:latin typeface="Knockout Sumo"/>
              </a:rPr>
              <a:t>%</a:t>
            </a:r>
          </a:p>
        </p:txBody>
      </p:sp>
      <p:sp>
        <p:nvSpPr>
          <p:cNvPr id="12" name="TextBox 12"/>
          <p:cNvSpPr txBox="1"/>
          <p:nvPr/>
        </p:nvSpPr>
        <p:spPr>
          <a:xfrm>
            <a:off x="6152936" y="2985558"/>
            <a:ext cx="5897624" cy="1936428"/>
          </a:xfrm>
          <a:prstGeom prst="rect">
            <a:avLst/>
          </a:prstGeom>
        </p:spPr>
        <p:txBody>
          <a:bodyPr wrap="square" lIns="0" tIns="0" rIns="0" bIns="0" rtlCol="0" anchor="t">
            <a:spAutoFit/>
          </a:bodyPr>
          <a:lstStyle/>
          <a:p>
            <a:pPr>
              <a:lnSpc>
                <a:spcPts val="2601"/>
              </a:lnSpc>
            </a:pPr>
            <a:r>
              <a:rPr lang="en-US" sz="2400" spc="184" dirty="0">
                <a:solidFill>
                  <a:srgbClr val="000000"/>
                </a:solidFill>
                <a:latin typeface="Montserrat Light"/>
              </a:rPr>
              <a:t>Trailing 5-year period: </a:t>
            </a:r>
          </a:p>
          <a:p>
            <a:pPr marL="407013" lvl="1" indent="-203507">
              <a:lnSpc>
                <a:spcPts val="2601"/>
              </a:lnSpc>
              <a:spcBef>
                <a:spcPts val="300"/>
              </a:spcBef>
              <a:spcAft>
                <a:spcPts val="600"/>
              </a:spcAft>
              <a:buFont typeface="Arial"/>
              <a:buChar char="•"/>
            </a:pPr>
            <a:r>
              <a:rPr lang="en-US" sz="2400" spc="184" dirty="0">
                <a:solidFill>
                  <a:srgbClr val="000000"/>
                </a:solidFill>
                <a:latin typeface="Montserrat Light"/>
              </a:rPr>
              <a:t>Average test scores </a:t>
            </a:r>
          </a:p>
          <a:p>
            <a:pPr marL="407013" lvl="1" indent="-203507">
              <a:lnSpc>
                <a:spcPts val="2601"/>
              </a:lnSpc>
              <a:spcBef>
                <a:spcPts val="300"/>
              </a:spcBef>
              <a:spcAft>
                <a:spcPts val="600"/>
              </a:spcAft>
              <a:buFont typeface="Arial"/>
              <a:buChar char="•"/>
            </a:pPr>
            <a:r>
              <a:rPr lang="en-US" sz="2400" spc="184" dirty="0">
                <a:solidFill>
                  <a:srgbClr val="000000"/>
                </a:solidFill>
                <a:latin typeface="Montserrat Light"/>
              </a:rPr>
              <a:t>Student enrolment rate </a:t>
            </a:r>
          </a:p>
          <a:p>
            <a:pPr marL="407013" lvl="1" indent="-203507">
              <a:lnSpc>
                <a:spcPts val="2601"/>
              </a:lnSpc>
              <a:spcBef>
                <a:spcPts val="300"/>
              </a:spcBef>
              <a:spcAft>
                <a:spcPts val="600"/>
              </a:spcAft>
              <a:buFont typeface="Arial"/>
              <a:buChar char="•"/>
            </a:pPr>
            <a:r>
              <a:rPr lang="en-US" sz="2400" spc="184" dirty="0">
                <a:solidFill>
                  <a:srgbClr val="000000"/>
                </a:solidFill>
                <a:latin typeface="Montserrat Light"/>
              </a:rPr>
              <a:t>USA standing 3d best in the country-&gt; 49th</a:t>
            </a:r>
          </a:p>
        </p:txBody>
      </p:sp>
      <p:sp>
        <p:nvSpPr>
          <p:cNvPr id="13" name="TextBox 13"/>
          <p:cNvSpPr txBox="1"/>
          <p:nvPr/>
        </p:nvSpPr>
        <p:spPr>
          <a:xfrm>
            <a:off x="10833419" y="6331312"/>
            <a:ext cx="4538798" cy="2140496"/>
          </a:xfrm>
          <a:prstGeom prst="rect">
            <a:avLst/>
          </a:prstGeom>
        </p:spPr>
        <p:txBody>
          <a:bodyPr lIns="0" tIns="0" rIns="0" bIns="0" rtlCol="0" anchor="t">
            <a:spAutoFit/>
          </a:bodyPr>
          <a:lstStyle/>
          <a:p>
            <a:pPr marL="0" lvl="0" indent="0" algn="ctr">
              <a:lnSpc>
                <a:spcPts val="17408"/>
              </a:lnSpc>
              <a:spcBef>
                <a:spcPct val="0"/>
              </a:spcBef>
            </a:pPr>
            <a:r>
              <a:rPr lang="en-US" sz="12615">
                <a:solidFill>
                  <a:srgbClr val="010101"/>
                </a:solidFill>
                <a:latin typeface="Knockout Sumo"/>
              </a:rPr>
              <a:t>-22</a:t>
            </a:r>
            <a:r>
              <a:rPr lang="en-US" sz="12615" u="none" strike="noStrike">
                <a:solidFill>
                  <a:srgbClr val="010101"/>
                </a:solidFill>
                <a:latin typeface="Knockout Sumo"/>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0" y="4771395"/>
            <a:ext cx="5931870" cy="5517339"/>
          </a:xfrm>
          <a:custGeom>
            <a:avLst/>
            <a:gdLst/>
            <a:ahLst/>
            <a:cxnLst/>
            <a:rect l="l" t="t" r="r" b="b"/>
            <a:pathLst>
              <a:path w="5931870" h="5517339">
                <a:moveTo>
                  <a:pt x="0" y="0"/>
                </a:moveTo>
                <a:lnTo>
                  <a:pt x="5931870" y="0"/>
                </a:lnTo>
                <a:lnTo>
                  <a:pt x="5931870" y="5517338"/>
                </a:lnTo>
                <a:lnTo>
                  <a:pt x="0" y="5517338"/>
                </a:lnTo>
                <a:lnTo>
                  <a:pt x="0" y="0"/>
                </a:lnTo>
                <a:close/>
              </a:path>
            </a:pathLst>
          </a:custGeom>
          <a:blipFill>
            <a:blip r:embed="rId3"/>
            <a:stretch>
              <a:fillRect r="-91412"/>
            </a:stretch>
          </a:blipFill>
        </p:spPr>
      </p:sp>
      <p:sp>
        <p:nvSpPr>
          <p:cNvPr id="3" name="Freeform 3"/>
          <p:cNvSpPr/>
          <p:nvPr/>
        </p:nvSpPr>
        <p:spPr>
          <a:xfrm>
            <a:off x="9797340" y="4771395"/>
            <a:ext cx="8302536" cy="5515605"/>
          </a:xfrm>
          <a:custGeom>
            <a:avLst/>
            <a:gdLst/>
            <a:ahLst/>
            <a:cxnLst/>
            <a:rect l="l" t="t" r="r" b="b"/>
            <a:pathLst>
              <a:path w="8302536" h="5515605">
                <a:moveTo>
                  <a:pt x="0" y="0"/>
                </a:moveTo>
                <a:lnTo>
                  <a:pt x="8302535" y="0"/>
                </a:lnTo>
                <a:lnTo>
                  <a:pt x="8302535" y="5515605"/>
                </a:lnTo>
                <a:lnTo>
                  <a:pt x="0" y="5515605"/>
                </a:lnTo>
                <a:lnTo>
                  <a:pt x="0" y="0"/>
                </a:lnTo>
                <a:close/>
              </a:path>
            </a:pathLst>
          </a:custGeom>
          <a:blipFill>
            <a:blip r:embed="rId4"/>
            <a:stretch>
              <a:fillRect r="-32491"/>
            </a:stretch>
          </a:blipFill>
        </p:spPr>
      </p:sp>
      <p:grpSp>
        <p:nvGrpSpPr>
          <p:cNvPr id="4" name="Group 4"/>
          <p:cNvGrpSpPr/>
          <p:nvPr/>
        </p:nvGrpSpPr>
        <p:grpSpPr>
          <a:xfrm>
            <a:off x="87550" y="4497229"/>
            <a:ext cx="2086927" cy="1968817"/>
            <a:chOff x="0" y="0"/>
            <a:chExt cx="2782570" cy="2625090"/>
          </a:xfrm>
        </p:grpSpPr>
        <p:sp>
          <p:nvSpPr>
            <p:cNvPr id="5" name="Freeform 5"/>
            <p:cNvSpPr/>
            <p:nvPr/>
          </p:nvSpPr>
          <p:spPr>
            <a:xfrm>
              <a:off x="48260" y="48260"/>
              <a:ext cx="2696210" cy="2543810"/>
            </a:xfrm>
            <a:custGeom>
              <a:avLst/>
              <a:gdLst/>
              <a:ahLst/>
              <a:cxnLst/>
              <a:rect l="l" t="t" r="r" b="b"/>
              <a:pathLst>
                <a:path w="2696210" h="2543810">
                  <a:moveTo>
                    <a:pt x="427990" y="2208530"/>
                  </a:moveTo>
                  <a:cubicBezTo>
                    <a:pt x="814070" y="2316480"/>
                    <a:pt x="881380" y="2324100"/>
                    <a:pt x="953770" y="2331720"/>
                  </a:cubicBezTo>
                  <a:cubicBezTo>
                    <a:pt x="1026160" y="2339340"/>
                    <a:pt x="1101090" y="2336800"/>
                    <a:pt x="1170940" y="2345690"/>
                  </a:cubicBezTo>
                  <a:cubicBezTo>
                    <a:pt x="1234440" y="2354580"/>
                    <a:pt x="1278890" y="2372360"/>
                    <a:pt x="1355090" y="2381250"/>
                  </a:cubicBezTo>
                  <a:cubicBezTo>
                    <a:pt x="1475740" y="2396490"/>
                    <a:pt x="1728470" y="2407920"/>
                    <a:pt x="1828800" y="2402840"/>
                  </a:cubicBezTo>
                  <a:cubicBezTo>
                    <a:pt x="1875790" y="2400300"/>
                    <a:pt x="1899920" y="2409190"/>
                    <a:pt x="1931670" y="2388870"/>
                  </a:cubicBezTo>
                  <a:cubicBezTo>
                    <a:pt x="1978660" y="2359660"/>
                    <a:pt x="2009140" y="2250440"/>
                    <a:pt x="2054860" y="2194560"/>
                  </a:cubicBezTo>
                  <a:cubicBezTo>
                    <a:pt x="2094230" y="2145030"/>
                    <a:pt x="2151380" y="2108200"/>
                    <a:pt x="2184400" y="2067560"/>
                  </a:cubicBezTo>
                  <a:cubicBezTo>
                    <a:pt x="2208530" y="2037080"/>
                    <a:pt x="2226310" y="2011680"/>
                    <a:pt x="2239010" y="1979930"/>
                  </a:cubicBezTo>
                  <a:cubicBezTo>
                    <a:pt x="2251710" y="1949450"/>
                    <a:pt x="2251710" y="1913890"/>
                    <a:pt x="2263140" y="1883410"/>
                  </a:cubicBezTo>
                  <a:cubicBezTo>
                    <a:pt x="2273300" y="1854200"/>
                    <a:pt x="2286000" y="1828800"/>
                    <a:pt x="2303780" y="1802130"/>
                  </a:cubicBezTo>
                  <a:cubicBezTo>
                    <a:pt x="2324100" y="1770380"/>
                    <a:pt x="2357120" y="1747520"/>
                    <a:pt x="2383790" y="1705610"/>
                  </a:cubicBezTo>
                  <a:cubicBezTo>
                    <a:pt x="2425700" y="1640840"/>
                    <a:pt x="2490470" y="1521460"/>
                    <a:pt x="2514600" y="1438910"/>
                  </a:cubicBezTo>
                  <a:cubicBezTo>
                    <a:pt x="2534920" y="1371600"/>
                    <a:pt x="2533650" y="1324610"/>
                    <a:pt x="2538730" y="1249680"/>
                  </a:cubicBezTo>
                  <a:cubicBezTo>
                    <a:pt x="2545080" y="1145540"/>
                    <a:pt x="2555240" y="948690"/>
                    <a:pt x="2543810" y="868680"/>
                  </a:cubicBezTo>
                  <a:cubicBezTo>
                    <a:pt x="2538730" y="831850"/>
                    <a:pt x="2531110" y="819150"/>
                    <a:pt x="2518410" y="788670"/>
                  </a:cubicBezTo>
                  <a:cubicBezTo>
                    <a:pt x="2499360" y="741680"/>
                    <a:pt x="2461260" y="664210"/>
                    <a:pt x="2428240" y="621030"/>
                  </a:cubicBezTo>
                  <a:cubicBezTo>
                    <a:pt x="2402840" y="588010"/>
                    <a:pt x="2374900" y="568960"/>
                    <a:pt x="2344420" y="546100"/>
                  </a:cubicBezTo>
                  <a:cubicBezTo>
                    <a:pt x="2313940" y="524510"/>
                    <a:pt x="2292350" y="511810"/>
                    <a:pt x="2246630" y="488950"/>
                  </a:cubicBezTo>
                  <a:cubicBezTo>
                    <a:pt x="2156460" y="445770"/>
                    <a:pt x="1968500" y="373380"/>
                    <a:pt x="1826260" y="323850"/>
                  </a:cubicBezTo>
                  <a:cubicBezTo>
                    <a:pt x="1686560" y="274320"/>
                    <a:pt x="1511300" y="222250"/>
                    <a:pt x="1400810" y="191770"/>
                  </a:cubicBezTo>
                  <a:cubicBezTo>
                    <a:pt x="1332230" y="173990"/>
                    <a:pt x="1291590" y="163830"/>
                    <a:pt x="1229360" y="153670"/>
                  </a:cubicBezTo>
                  <a:cubicBezTo>
                    <a:pt x="1156970" y="142240"/>
                    <a:pt x="1051560" y="135890"/>
                    <a:pt x="990600" y="133350"/>
                  </a:cubicBezTo>
                  <a:cubicBezTo>
                    <a:pt x="952500" y="132080"/>
                    <a:pt x="927100" y="125730"/>
                    <a:pt x="896620" y="132080"/>
                  </a:cubicBezTo>
                  <a:cubicBezTo>
                    <a:pt x="864870" y="139700"/>
                    <a:pt x="834390" y="157480"/>
                    <a:pt x="803910" y="175260"/>
                  </a:cubicBezTo>
                  <a:cubicBezTo>
                    <a:pt x="773430" y="193040"/>
                    <a:pt x="754380" y="214630"/>
                    <a:pt x="715010" y="240030"/>
                  </a:cubicBezTo>
                  <a:cubicBezTo>
                    <a:pt x="645160" y="283210"/>
                    <a:pt x="488950" y="337820"/>
                    <a:pt x="415290" y="401320"/>
                  </a:cubicBezTo>
                  <a:cubicBezTo>
                    <a:pt x="358140" y="450850"/>
                    <a:pt x="327660" y="504190"/>
                    <a:pt x="290830" y="566420"/>
                  </a:cubicBezTo>
                  <a:cubicBezTo>
                    <a:pt x="251460" y="632460"/>
                    <a:pt x="213360" y="730250"/>
                    <a:pt x="190500" y="788670"/>
                  </a:cubicBezTo>
                  <a:cubicBezTo>
                    <a:pt x="175260" y="826770"/>
                    <a:pt x="166370" y="847090"/>
                    <a:pt x="157480" y="885190"/>
                  </a:cubicBezTo>
                  <a:cubicBezTo>
                    <a:pt x="147320" y="935990"/>
                    <a:pt x="144780" y="1005840"/>
                    <a:pt x="140970" y="1070610"/>
                  </a:cubicBezTo>
                  <a:cubicBezTo>
                    <a:pt x="138430" y="1141730"/>
                    <a:pt x="133350" y="1223010"/>
                    <a:pt x="140970" y="1296670"/>
                  </a:cubicBezTo>
                  <a:cubicBezTo>
                    <a:pt x="148590" y="1367790"/>
                    <a:pt x="176530" y="1430020"/>
                    <a:pt x="184150" y="1506220"/>
                  </a:cubicBezTo>
                  <a:cubicBezTo>
                    <a:pt x="194310" y="1593850"/>
                    <a:pt x="184150" y="1714500"/>
                    <a:pt x="190500" y="1794510"/>
                  </a:cubicBezTo>
                  <a:cubicBezTo>
                    <a:pt x="195580" y="1851660"/>
                    <a:pt x="199390" y="1891030"/>
                    <a:pt x="212090" y="1943100"/>
                  </a:cubicBezTo>
                  <a:cubicBezTo>
                    <a:pt x="224790" y="2001520"/>
                    <a:pt x="240030" y="2070100"/>
                    <a:pt x="271780" y="2127250"/>
                  </a:cubicBezTo>
                  <a:cubicBezTo>
                    <a:pt x="302260" y="2185670"/>
                    <a:pt x="356870" y="2251710"/>
                    <a:pt x="400050" y="2289810"/>
                  </a:cubicBezTo>
                  <a:cubicBezTo>
                    <a:pt x="433070" y="2317750"/>
                    <a:pt x="464820" y="2341880"/>
                    <a:pt x="500380" y="2349500"/>
                  </a:cubicBezTo>
                  <a:cubicBezTo>
                    <a:pt x="533400" y="2357120"/>
                    <a:pt x="572770" y="2334260"/>
                    <a:pt x="605790" y="2336800"/>
                  </a:cubicBezTo>
                  <a:cubicBezTo>
                    <a:pt x="636270" y="2338070"/>
                    <a:pt x="660400" y="2353310"/>
                    <a:pt x="692150" y="2357120"/>
                  </a:cubicBezTo>
                  <a:cubicBezTo>
                    <a:pt x="728980" y="2363470"/>
                    <a:pt x="784860" y="2349500"/>
                    <a:pt x="815340" y="2364740"/>
                  </a:cubicBezTo>
                  <a:cubicBezTo>
                    <a:pt x="839470" y="2374900"/>
                    <a:pt x="859790" y="2400300"/>
                    <a:pt x="867410" y="2420620"/>
                  </a:cubicBezTo>
                  <a:cubicBezTo>
                    <a:pt x="872490" y="2435860"/>
                    <a:pt x="871220" y="2456180"/>
                    <a:pt x="863600" y="2471420"/>
                  </a:cubicBezTo>
                  <a:cubicBezTo>
                    <a:pt x="853440" y="2490470"/>
                    <a:pt x="826770" y="2514600"/>
                    <a:pt x="805180" y="2519680"/>
                  </a:cubicBezTo>
                  <a:cubicBezTo>
                    <a:pt x="782320" y="2523490"/>
                    <a:pt x="748030" y="2510790"/>
                    <a:pt x="731520" y="2498090"/>
                  </a:cubicBezTo>
                  <a:cubicBezTo>
                    <a:pt x="718820" y="2486660"/>
                    <a:pt x="711200" y="2467610"/>
                    <a:pt x="708660" y="2452370"/>
                  </a:cubicBezTo>
                  <a:cubicBezTo>
                    <a:pt x="706120" y="2435860"/>
                    <a:pt x="708660" y="2415540"/>
                    <a:pt x="717550" y="2401570"/>
                  </a:cubicBezTo>
                  <a:cubicBezTo>
                    <a:pt x="728980" y="2383790"/>
                    <a:pt x="760730" y="2363470"/>
                    <a:pt x="781050" y="2359660"/>
                  </a:cubicBezTo>
                  <a:cubicBezTo>
                    <a:pt x="798830" y="2357120"/>
                    <a:pt x="817880" y="2363470"/>
                    <a:pt x="831850" y="2372360"/>
                  </a:cubicBezTo>
                  <a:cubicBezTo>
                    <a:pt x="845820" y="2379980"/>
                    <a:pt x="858520" y="2396490"/>
                    <a:pt x="863600" y="2411730"/>
                  </a:cubicBezTo>
                  <a:cubicBezTo>
                    <a:pt x="869950" y="2426970"/>
                    <a:pt x="872490" y="2447290"/>
                    <a:pt x="866140" y="2463800"/>
                  </a:cubicBezTo>
                  <a:cubicBezTo>
                    <a:pt x="858520" y="2482850"/>
                    <a:pt x="835660" y="2506980"/>
                    <a:pt x="812800" y="2517140"/>
                  </a:cubicBezTo>
                  <a:cubicBezTo>
                    <a:pt x="786130" y="2528570"/>
                    <a:pt x="746760" y="2522220"/>
                    <a:pt x="713740" y="2518410"/>
                  </a:cubicBezTo>
                  <a:cubicBezTo>
                    <a:pt x="676910" y="2514600"/>
                    <a:pt x="640080" y="2499360"/>
                    <a:pt x="600710" y="2494280"/>
                  </a:cubicBezTo>
                  <a:cubicBezTo>
                    <a:pt x="557530" y="2487930"/>
                    <a:pt x="505460" y="2496820"/>
                    <a:pt x="464820" y="2486660"/>
                  </a:cubicBezTo>
                  <a:cubicBezTo>
                    <a:pt x="427990" y="2477770"/>
                    <a:pt x="397510" y="2459990"/>
                    <a:pt x="367030" y="2442210"/>
                  </a:cubicBezTo>
                  <a:cubicBezTo>
                    <a:pt x="335280" y="2423160"/>
                    <a:pt x="302260" y="2401570"/>
                    <a:pt x="275590" y="2374900"/>
                  </a:cubicBezTo>
                  <a:cubicBezTo>
                    <a:pt x="248920" y="2346960"/>
                    <a:pt x="231140" y="2317750"/>
                    <a:pt x="207010" y="2280920"/>
                  </a:cubicBezTo>
                  <a:cubicBezTo>
                    <a:pt x="175260" y="2235200"/>
                    <a:pt x="129540" y="2166620"/>
                    <a:pt x="109220" y="2119630"/>
                  </a:cubicBezTo>
                  <a:cubicBezTo>
                    <a:pt x="93980" y="2085340"/>
                    <a:pt x="92710" y="2066290"/>
                    <a:pt x="83820" y="2028190"/>
                  </a:cubicBezTo>
                  <a:cubicBezTo>
                    <a:pt x="71120" y="1968500"/>
                    <a:pt x="54610" y="1880870"/>
                    <a:pt x="46990" y="1795780"/>
                  </a:cubicBezTo>
                  <a:cubicBezTo>
                    <a:pt x="36830" y="1694180"/>
                    <a:pt x="44450" y="1562100"/>
                    <a:pt x="35560" y="1460500"/>
                  </a:cubicBezTo>
                  <a:cubicBezTo>
                    <a:pt x="27940" y="1374140"/>
                    <a:pt x="5080" y="1309370"/>
                    <a:pt x="2540" y="1220470"/>
                  </a:cubicBezTo>
                  <a:cubicBezTo>
                    <a:pt x="0" y="1108710"/>
                    <a:pt x="5080" y="963930"/>
                    <a:pt x="35560" y="842010"/>
                  </a:cubicBezTo>
                  <a:cubicBezTo>
                    <a:pt x="66040" y="721360"/>
                    <a:pt x="140970" y="575310"/>
                    <a:pt x="184150" y="495300"/>
                  </a:cubicBezTo>
                  <a:cubicBezTo>
                    <a:pt x="209550" y="449580"/>
                    <a:pt x="227330" y="426720"/>
                    <a:pt x="254000" y="393700"/>
                  </a:cubicBezTo>
                  <a:cubicBezTo>
                    <a:pt x="281940" y="359410"/>
                    <a:pt x="303530" y="331470"/>
                    <a:pt x="349250" y="294640"/>
                  </a:cubicBezTo>
                  <a:cubicBezTo>
                    <a:pt x="433070" y="227330"/>
                    <a:pt x="660400" y="97790"/>
                    <a:pt x="742950" y="54610"/>
                  </a:cubicBezTo>
                  <a:cubicBezTo>
                    <a:pt x="779780" y="34290"/>
                    <a:pt x="797560" y="25400"/>
                    <a:pt x="824230" y="16510"/>
                  </a:cubicBezTo>
                  <a:cubicBezTo>
                    <a:pt x="849630" y="8890"/>
                    <a:pt x="864870" y="3810"/>
                    <a:pt x="900430" y="2540"/>
                  </a:cubicBezTo>
                  <a:cubicBezTo>
                    <a:pt x="974090" y="0"/>
                    <a:pt x="1156970" y="21590"/>
                    <a:pt x="1254760" y="36830"/>
                  </a:cubicBezTo>
                  <a:cubicBezTo>
                    <a:pt x="1325880" y="48260"/>
                    <a:pt x="1363980" y="57150"/>
                    <a:pt x="1437640" y="76200"/>
                  </a:cubicBezTo>
                  <a:cubicBezTo>
                    <a:pt x="1550670" y="104140"/>
                    <a:pt x="1748790" y="165100"/>
                    <a:pt x="1866900" y="201930"/>
                  </a:cubicBezTo>
                  <a:cubicBezTo>
                    <a:pt x="1950720" y="227330"/>
                    <a:pt x="2009140" y="242570"/>
                    <a:pt x="2081530" y="269240"/>
                  </a:cubicBezTo>
                  <a:cubicBezTo>
                    <a:pt x="2159000" y="297180"/>
                    <a:pt x="2252980" y="334010"/>
                    <a:pt x="2317750" y="365760"/>
                  </a:cubicBezTo>
                  <a:cubicBezTo>
                    <a:pt x="2364740" y="387350"/>
                    <a:pt x="2399030" y="403860"/>
                    <a:pt x="2437130" y="431800"/>
                  </a:cubicBezTo>
                  <a:cubicBezTo>
                    <a:pt x="2476500" y="462280"/>
                    <a:pt x="2514600" y="495300"/>
                    <a:pt x="2548890" y="541020"/>
                  </a:cubicBezTo>
                  <a:cubicBezTo>
                    <a:pt x="2589530" y="598170"/>
                    <a:pt x="2630170" y="689610"/>
                    <a:pt x="2653030" y="750570"/>
                  </a:cubicBezTo>
                  <a:cubicBezTo>
                    <a:pt x="2669540" y="795020"/>
                    <a:pt x="2677160" y="814070"/>
                    <a:pt x="2683510" y="868680"/>
                  </a:cubicBezTo>
                  <a:cubicBezTo>
                    <a:pt x="2696210" y="981710"/>
                    <a:pt x="2683510" y="1297940"/>
                    <a:pt x="2668270" y="1404620"/>
                  </a:cubicBezTo>
                  <a:cubicBezTo>
                    <a:pt x="2661920" y="1450340"/>
                    <a:pt x="2656840" y="1460500"/>
                    <a:pt x="2642870" y="1501140"/>
                  </a:cubicBezTo>
                  <a:cubicBezTo>
                    <a:pt x="2614930" y="1574800"/>
                    <a:pt x="2542540" y="1720850"/>
                    <a:pt x="2496820" y="1798320"/>
                  </a:cubicBezTo>
                  <a:cubicBezTo>
                    <a:pt x="2463800" y="1851660"/>
                    <a:pt x="2425700" y="1883410"/>
                    <a:pt x="2402840" y="1927860"/>
                  </a:cubicBezTo>
                  <a:cubicBezTo>
                    <a:pt x="2382520" y="1968500"/>
                    <a:pt x="2382520" y="2014220"/>
                    <a:pt x="2363470" y="2053590"/>
                  </a:cubicBezTo>
                  <a:cubicBezTo>
                    <a:pt x="2343150" y="2094230"/>
                    <a:pt x="2313940" y="2132330"/>
                    <a:pt x="2282190" y="2167890"/>
                  </a:cubicBezTo>
                  <a:cubicBezTo>
                    <a:pt x="2247900" y="2205990"/>
                    <a:pt x="2204720" y="2231390"/>
                    <a:pt x="2165350" y="2274570"/>
                  </a:cubicBezTo>
                  <a:cubicBezTo>
                    <a:pt x="2117090" y="2331720"/>
                    <a:pt x="2072640" y="2443480"/>
                    <a:pt x="2019300" y="2484120"/>
                  </a:cubicBezTo>
                  <a:cubicBezTo>
                    <a:pt x="1982470" y="2512060"/>
                    <a:pt x="1958340" y="2517140"/>
                    <a:pt x="1903730" y="2526030"/>
                  </a:cubicBezTo>
                  <a:cubicBezTo>
                    <a:pt x="1785620" y="2543810"/>
                    <a:pt x="1466850" y="2513330"/>
                    <a:pt x="1333500" y="2498090"/>
                  </a:cubicBezTo>
                  <a:cubicBezTo>
                    <a:pt x="1259840" y="2489200"/>
                    <a:pt x="1233170" y="2475230"/>
                    <a:pt x="1162050" y="2465070"/>
                  </a:cubicBezTo>
                  <a:cubicBezTo>
                    <a:pt x="1046480" y="2448560"/>
                    <a:pt x="843280" y="2444750"/>
                    <a:pt x="703580" y="2418080"/>
                  </a:cubicBezTo>
                  <a:cubicBezTo>
                    <a:pt x="584200" y="2395220"/>
                    <a:pt x="425450" y="2358390"/>
                    <a:pt x="375920" y="2326640"/>
                  </a:cubicBezTo>
                  <a:cubicBezTo>
                    <a:pt x="358140" y="2315210"/>
                    <a:pt x="351790" y="2305050"/>
                    <a:pt x="347980" y="2291080"/>
                  </a:cubicBezTo>
                  <a:cubicBezTo>
                    <a:pt x="342900" y="2277110"/>
                    <a:pt x="344170" y="2258060"/>
                    <a:pt x="350520" y="2245360"/>
                  </a:cubicBezTo>
                  <a:cubicBezTo>
                    <a:pt x="355600" y="2231390"/>
                    <a:pt x="369570" y="2217420"/>
                    <a:pt x="382270" y="2212340"/>
                  </a:cubicBezTo>
                  <a:cubicBezTo>
                    <a:pt x="394970" y="2205990"/>
                    <a:pt x="427990" y="2208530"/>
                    <a:pt x="427990" y="2208530"/>
                  </a:cubicBezTo>
                </a:path>
              </a:pathLst>
            </a:custGeom>
            <a:solidFill>
              <a:srgbClr val="14AE5C"/>
            </a:solidFill>
            <a:ln cap="sq">
              <a:noFill/>
              <a:prstDash val="solid"/>
              <a:miter/>
            </a:ln>
          </p:spPr>
        </p:sp>
      </p:grpSp>
      <p:grpSp>
        <p:nvGrpSpPr>
          <p:cNvPr id="6" name="Group 6"/>
          <p:cNvGrpSpPr/>
          <p:nvPr/>
        </p:nvGrpSpPr>
        <p:grpSpPr>
          <a:xfrm>
            <a:off x="9531173" y="4382453"/>
            <a:ext cx="3494722" cy="2198370"/>
            <a:chOff x="0" y="0"/>
            <a:chExt cx="4659630" cy="2931160"/>
          </a:xfrm>
        </p:grpSpPr>
        <p:sp>
          <p:nvSpPr>
            <p:cNvPr id="7" name="Freeform 7"/>
            <p:cNvSpPr/>
            <p:nvPr/>
          </p:nvSpPr>
          <p:spPr>
            <a:xfrm>
              <a:off x="49530" y="39370"/>
              <a:ext cx="4563110" cy="2853690"/>
            </a:xfrm>
            <a:custGeom>
              <a:avLst/>
              <a:gdLst/>
              <a:ahLst/>
              <a:cxnLst/>
              <a:rect l="l" t="t" r="r" b="b"/>
              <a:pathLst>
                <a:path w="4563110" h="2853690">
                  <a:moveTo>
                    <a:pt x="976630" y="2364740"/>
                  </a:moveTo>
                  <a:cubicBezTo>
                    <a:pt x="1173480" y="2527300"/>
                    <a:pt x="1256030" y="2557780"/>
                    <a:pt x="1329690" y="2586990"/>
                  </a:cubicBezTo>
                  <a:cubicBezTo>
                    <a:pt x="1400810" y="2614930"/>
                    <a:pt x="1466850" y="2639060"/>
                    <a:pt x="1548130" y="2658110"/>
                  </a:cubicBezTo>
                  <a:cubicBezTo>
                    <a:pt x="1647190" y="2680970"/>
                    <a:pt x="1762760" y="2694940"/>
                    <a:pt x="1884680" y="2705100"/>
                  </a:cubicBezTo>
                  <a:cubicBezTo>
                    <a:pt x="2026920" y="2716530"/>
                    <a:pt x="2203450" y="2730500"/>
                    <a:pt x="2350770" y="2716530"/>
                  </a:cubicBezTo>
                  <a:cubicBezTo>
                    <a:pt x="2486660" y="2703830"/>
                    <a:pt x="2604770" y="2665730"/>
                    <a:pt x="2735580" y="2633980"/>
                  </a:cubicBezTo>
                  <a:cubicBezTo>
                    <a:pt x="2875280" y="2599690"/>
                    <a:pt x="3060700" y="2557780"/>
                    <a:pt x="3163570" y="2517140"/>
                  </a:cubicBezTo>
                  <a:cubicBezTo>
                    <a:pt x="3225800" y="2491740"/>
                    <a:pt x="3261360" y="2470150"/>
                    <a:pt x="3308350" y="2439670"/>
                  </a:cubicBezTo>
                  <a:cubicBezTo>
                    <a:pt x="3356610" y="2407920"/>
                    <a:pt x="3388360" y="2367280"/>
                    <a:pt x="3449320" y="2329180"/>
                  </a:cubicBezTo>
                  <a:cubicBezTo>
                    <a:pt x="3539490" y="2270760"/>
                    <a:pt x="3716020" y="2204720"/>
                    <a:pt x="3810000" y="2148840"/>
                  </a:cubicBezTo>
                  <a:cubicBezTo>
                    <a:pt x="3876040" y="2110740"/>
                    <a:pt x="3929380" y="2076450"/>
                    <a:pt x="3970020" y="2042160"/>
                  </a:cubicBezTo>
                  <a:cubicBezTo>
                    <a:pt x="4000500" y="2016760"/>
                    <a:pt x="4011930" y="2006600"/>
                    <a:pt x="4039870" y="1968500"/>
                  </a:cubicBezTo>
                  <a:cubicBezTo>
                    <a:pt x="4103370" y="1883410"/>
                    <a:pt x="4236720" y="1637030"/>
                    <a:pt x="4295140" y="1513840"/>
                  </a:cubicBezTo>
                  <a:cubicBezTo>
                    <a:pt x="4334510" y="1432560"/>
                    <a:pt x="4359910" y="1362710"/>
                    <a:pt x="4378960" y="1305560"/>
                  </a:cubicBezTo>
                  <a:cubicBezTo>
                    <a:pt x="4391660" y="1267460"/>
                    <a:pt x="4399280" y="1249680"/>
                    <a:pt x="4405630" y="1206500"/>
                  </a:cubicBezTo>
                  <a:cubicBezTo>
                    <a:pt x="4417060" y="1131570"/>
                    <a:pt x="4427220" y="969010"/>
                    <a:pt x="4415790" y="890270"/>
                  </a:cubicBezTo>
                  <a:cubicBezTo>
                    <a:pt x="4408170" y="842010"/>
                    <a:pt x="4398010" y="817880"/>
                    <a:pt x="4375150" y="777240"/>
                  </a:cubicBezTo>
                  <a:cubicBezTo>
                    <a:pt x="4343400" y="720090"/>
                    <a:pt x="4276090" y="638810"/>
                    <a:pt x="4226560" y="590550"/>
                  </a:cubicBezTo>
                  <a:cubicBezTo>
                    <a:pt x="4187190" y="553720"/>
                    <a:pt x="4154170" y="533400"/>
                    <a:pt x="4108450" y="505460"/>
                  </a:cubicBezTo>
                  <a:cubicBezTo>
                    <a:pt x="4052570" y="468630"/>
                    <a:pt x="3981450" y="430530"/>
                    <a:pt x="3909060" y="397510"/>
                  </a:cubicBezTo>
                  <a:cubicBezTo>
                    <a:pt x="3829050" y="360680"/>
                    <a:pt x="3745230" y="326390"/>
                    <a:pt x="3647440" y="297180"/>
                  </a:cubicBezTo>
                  <a:cubicBezTo>
                    <a:pt x="3529330" y="262890"/>
                    <a:pt x="3385820" y="234950"/>
                    <a:pt x="3249930" y="213360"/>
                  </a:cubicBezTo>
                  <a:cubicBezTo>
                    <a:pt x="3108960" y="190500"/>
                    <a:pt x="2995930" y="176530"/>
                    <a:pt x="2818130" y="162560"/>
                  </a:cubicBezTo>
                  <a:cubicBezTo>
                    <a:pt x="2532380" y="142240"/>
                    <a:pt x="1993900" y="100330"/>
                    <a:pt x="1701800" y="127000"/>
                  </a:cubicBezTo>
                  <a:cubicBezTo>
                    <a:pt x="1508760" y="144780"/>
                    <a:pt x="1404620" y="184150"/>
                    <a:pt x="1226820" y="229870"/>
                  </a:cubicBezTo>
                  <a:cubicBezTo>
                    <a:pt x="989330" y="292100"/>
                    <a:pt x="553720" y="417830"/>
                    <a:pt x="406400" y="476250"/>
                  </a:cubicBezTo>
                  <a:cubicBezTo>
                    <a:pt x="350520" y="499110"/>
                    <a:pt x="328930" y="504190"/>
                    <a:pt x="293370" y="533400"/>
                  </a:cubicBezTo>
                  <a:cubicBezTo>
                    <a:pt x="250190" y="568960"/>
                    <a:pt x="201930" y="631190"/>
                    <a:pt x="176530" y="687070"/>
                  </a:cubicBezTo>
                  <a:cubicBezTo>
                    <a:pt x="152400" y="739140"/>
                    <a:pt x="152400" y="792480"/>
                    <a:pt x="143510" y="857250"/>
                  </a:cubicBezTo>
                  <a:cubicBezTo>
                    <a:pt x="132080" y="942340"/>
                    <a:pt x="118110" y="1079500"/>
                    <a:pt x="119380" y="1153160"/>
                  </a:cubicBezTo>
                  <a:cubicBezTo>
                    <a:pt x="120650" y="1197610"/>
                    <a:pt x="124460" y="1225550"/>
                    <a:pt x="132080" y="1258570"/>
                  </a:cubicBezTo>
                  <a:cubicBezTo>
                    <a:pt x="138430" y="1290320"/>
                    <a:pt x="144780" y="1315720"/>
                    <a:pt x="162560" y="1350010"/>
                  </a:cubicBezTo>
                  <a:cubicBezTo>
                    <a:pt x="190500" y="1404620"/>
                    <a:pt x="245110" y="1464310"/>
                    <a:pt x="297180" y="1548130"/>
                  </a:cubicBezTo>
                  <a:cubicBezTo>
                    <a:pt x="383540" y="1685290"/>
                    <a:pt x="511810" y="1971040"/>
                    <a:pt x="615950" y="2100580"/>
                  </a:cubicBezTo>
                  <a:cubicBezTo>
                    <a:pt x="684530" y="2185670"/>
                    <a:pt x="756920" y="2237740"/>
                    <a:pt x="819150" y="2284730"/>
                  </a:cubicBezTo>
                  <a:cubicBezTo>
                    <a:pt x="866140" y="2321560"/>
                    <a:pt x="892810" y="2339340"/>
                    <a:pt x="952500" y="2371090"/>
                  </a:cubicBezTo>
                  <a:cubicBezTo>
                    <a:pt x="1060450" y="2426970"/>
                    <a:pt x="1304290" y="2541270"/>
                    <a:pt x="1430020" y="2571750"/>
                  </a:cubicBezTo>
                  <a:cubicBezTo>
                    <a:pt x="1506220" y="2590800"/>
                    <a:pt x="1550670" y="2585720"/>
                    <a:pt x="1623060" y="2588260"/>
                  </a:cubicBezTo>
                  <a:cubicBezTo>
                    <a:pt x="1713230" y="2592070"/>
                    <a:pt x="1874520" y="2564130"/>
                    <a:pt x="1930400" y="2588260"/>
                  </a:cubicBezTo>
                  <a:cubicBezTo>
                    <a:pt x="1957070" y="2599690"/>
                    <a:pt x="1971040" y="2620010"/>
                    <a:pt x="1977390" y="2637790"/>
                  </a:cubicBezTo>
                  <a:cubicBezTo>
                    <a:pt x="1982470" y="2653030"/>
                    <a:pt x="1982470" y="2670810"/>
                    <a:pt x="1974850" y="2684780"/>
                  </a:cubicBezTo>
                  <a:cubicBezTo>
                    <a:pt x="1965960" y="2702560"/>
                    <a:pt x="1940560" y="2724150"/>
                    <a:pt x="1922780" y="2729230"/>
                  </a:cubicBezTo>
                  <a:cubicBezTo>
                    <a:pt x="1907540" y="2734310"/>
                    <a:pt x="1889760" y="2730500"/>
                    <a:pt x="1875790" y="2724150"/>
                  </a:cubicBezTo>
                  <a:cubicBezTo>
                    <a:pt x="1861820" y="2717800"/>
                    <a:pt x="1847850" y="2706370"/>
                    <a:pt x="1841500" y="2692400"/>
                  </a:cubicBezTo>
                  <a:cubicBezTo>
                    <a:pt x="1833880" y="2674620"/>
                    <a:pt x="1832610" y="2641600"/>
                    <a:pt x="1841500" y="2623820"/>
                  </a:cubicBezTo>
                  <a:cubicBezTo>
                    <a:pt x="1851660" y="2606040"/>
                    <a:pt x="1878330" y="2586990"/>
                    <a:pt x="1898650" y="2584450"/>
                  </a:cubicBezTo>
                  <a:cubicBezTo>
                    <a:pt x="1918970" y="2583180"/>
                    <a:pt x="1949450" y="2594610"/>
                    <a:pt x="1963420" y="2609850"/>
                  </a:cubicBezTo>
                  <a:cubicBezTo>
                    <a:pt x="1976120" y="2626360"/>
                    <a:pt x="1982470" y="2658110"/>
                    <a:pt x="1977390" y="2677160"/>
                  </a:cubicBezTo>
                  <a:cubicBezTo>
                    <a:pt x="1972310" y="2697480"/>
                    <a:pt x="1957070" y="2716530"/>
                    <a:pt x="1930400" y="2727960"/>
                  </a:cubicBezTo>
                  <a:cubicBezTo>
                    <a:pt x="1868170" y="2753360"/>
                    <a:pt x="1666240" y="2727960"/>
                    <a:pt x="1565910" y="2719070"/>
                  </a:cubicBezTo>
                  <a:cubicBezTo>
                    <a:pt x="1496060" y="2712720"/>
                    <a:pt x="1460500" y="2711450"/>
                    <a:pt x="1388110" y="2691130"/>
                  </a:cubicBezTo>
                  <a:cubicBezTo>
                    <a:pt x="1261110" y="2654300"/>
                    <a:pt x="1003300" y="2536190"/>
                    <a:pt x="886460" y="2475230"/>
                  </a:cubicBezTo>
                  <a:cubicBezTo>
                    <a:pt x="821690" y="2440940"/>
                    <a:pt x="786130" y="2418080"/>
                    <a:pt x="737870" y="2383790"/>
                  </a:cubicBezTo>
                  <a:cubicBezTo>
                    <a:pt x="689610" y="2349500"/>
                    <a:pt x="637540" y="2310130"/>
                    <a:pt x="595630" y="2269490"/>
                  </a:cubicBezTo>
                  <a:cubicBezTo>
                    <a:pt x="557530" y="2235200"/>
                    <a:pt x="534670" y="2213610"/>
                    <a:pt x="495300" y="2160270"/>
                  </a:cubicBezTo>
                  <a:cubicBezTo>
                    <a:pt x="416560" y="2049780"/>
                    <a:pt x="276860" y="1756410"/>
                    <a:pt x="191770" y="1615440"/>
                  </a:cubicBezTo>
                  <a:cubicBezTo>
                    <a:pt x="135890" y="1522730"/>
                    <a:pt x="73660" y="1454150"/>
                    <a:pt x="44450" y="1389380"/>
                  </a:cubicBezTo>
                  <a:cubicBezTo>
                    <a:pt x="24130" y="1344930"/>
                    <a:pt x="17780" y="1310640"/>
                    <a:pt x="10160" y="1271270"/>
                  </a:cubicBezTo>
                  <a:cubicBezTo>
                    <a:pt x="2540" y="1230630"/>
                    <a:pt x="0" y="1197610"/>
                    <a:pt x="1270" y="1146810"/>
                  </a:cubicBezTo>
                  <a:cubicBezTo>
                    <a:pt x="1270" y="1065530"/>
                    <a:pt x="11430" y="927100"/>
                    <a:pt x="25400" y="833120"/>
                  </a:cubicBezTo>
                  <a:cubicBezTo>
                    <a:pt x="38100" y="754380"/>
                    <a:pt x="48260" y="675640"/>
                    <a:pt x="73660" y="619760"/>
                  </a:cubicBezTo>
                  <a:cubicBezTo>
                    <a:pt x="92710" y="579120"/>
                    <a:pt x="116840" y="552450"/>
                    <a:pt x="144780" y="520700"/>
                  </a:cubicBezTo>
                  <a:cubicBezTo>
                    <a:pt x="172720" y="488950"/>
                    <a:pt x="204470" y="455930"/>
                    <a:pt x="241300" y="430530"/>
                  </a:cubicBezTo>
                  <a:cubicBezTo>
                    <a:pt x="280670" y="402590"/>
                    <a:pt x="311150" y="391160"/>
                    <a:pt x="375920" y="365760"/>
                  </a:cubicBezTo>
                  <a:cubicBezTo>
                    <a:pt x="533400" y="306070"/>
                    <a:pt x="958850" y="180340"/>
                    <a:pt x="1200150" y="118110"/>
                  </a:cubicBezTo>
                  <a:cubicBezTo>
                    <a:pt x="1388110" y="69850"/>
                    <a:pt x="1557020" y="25400"/>
                    <a:pt x="1703070" y="11430"/>
                  </a:cubicBezTo>
                  <a:cubicBezTo>
                    <a:pt x="1813560" y="0"/>
                    <a:pt x="1875790" y="11430"/>
                    <a:pt x="1998980" y="13970"/>
                  </a:cubicBezTo>
                  <a:cubicBezTo>
                    <a:pt x="2205990" y="19050"/>
                    <a:pt x="2597150" y="26670"/>
                    <a:pt x="2830830" y="43180"/>
                  </a:cubicBezTo>
                  <a:cubicBezTo>
                    <a:pt x="3002280" y="55880"/>
                    <a:pt x="3129280" y="69850"/>
                    <a:pt x="3275330" y="93980"/>
                  </a:cubicBezTo>
                  <a:cubicBezTo>
                    <a:pt x="3416300" y="115570"/>
                    <a:pt x="3567430" y="144780"/>
                    <a:pt x="3691890" y="180340"/>
                  </a:cubicBezTo>
                  <a:cubicBezTo>
                    <a:pt x="3794760" y="209550"/>
                    <a:pt x="3883660" y="245110"/>
                    <a:pt x="3968750" y="283210"/>
                  </a:cubicBezTo>
                  <a:cubicBezTo>
                    <a:pt x="4047490" y="317500"/>
                    <a:pt x="4122420" y="355600"/>
                    <a:pt x="4187190" y="393700"/>
                  </a:cubicBezTo>
                  <a:cubicBezTo>
                    <a:pt x="4241800" y="426720"/>
                    <a:pt x="4284980" y="449580"/>
                    <a:pt x="4331970" y="494030"/>
                  </a:cubicBezTo>
                  <a:cubicBezTo>
                    <a:pt x="4390390" y="548640"/>
                    <a:pt x="4467860" y="652780"/>
                    <a:pt x="4503420" y="708660"/>
                  </a:cubicBezTo>
                  <a:cubicBezTo>
                    <a:pt x="4523740" y="742950"/>
                    <a:pt x="4533900" y="764540"/>
                    <a:pt x="4542790" y="793750"/>
                  </a:cubicBezTo>
                  <a:cubicBezTo>
                    <a:pt x="4552950" y="824230"/>
                    <a:pt x="4554220" y="852170"/>
                    <a:pt x="4558030" y="891540"/>
                  </a:cubicBezTo>
                  <a:cubicBezTo>
                    <a:pt x="4563110" y="953770"/>
                    <a:pt x="4563110" y="1057910"/>
                    <a:pt x="4558030" y="1131570"/>
                  </a:cubicBezTo>
                  <a:cubicBezTo>
                    <a:pt x="4555490" y="1192530"/>
                    <a:pt x="4555490" y="1239520"/>
                    <a:pt x="4538980" y="1301750"/>
                  </a:cubicBezTo>
                  <a:cubicBezTo>
                    <a:pt x="4516120" y="1386840"/>
                    <a:pt x="4455160" y="1511300"/>
                    <a:pt x="4414520" y="1588770"/>
                  </a:cubicBezTo>
                  <a:cubicBezTo>
                    <a:pt x="4384040" y="1644650"/>
                    <a:pt x="4352290" y="1676400"/>
                    <a:pt x="4323080" y="1729740"/>
                  </a:cubicBezTo>
                  <a:cubicBezTo>
                    <a:pt x="4287520" y="1793240"/>
                    <a:pt x="4258310" y="1884680"/>
                    <a:pt x="4224020" y="1944370"/>
                  </a:cubicBezTo>
                  <a:cubicBezTo>
                    <a:pt x="4196080" y="1991360"/>
                    <a:pt x="4169410" y="2028190"/>
                    <a:pt x="4138930" y="2063750"/>
                  </a:cubicBezTo>
                  <a:cubicBezTo>
                    <a:pt x="4110990" y="2096770"/>
                    <a:pt x="4089400" y="2122170"/>
                    <a:pt x="4050030" y="2155190"/>
                  </a:cubicBezTo>
                  <a:cubicBezTo>
                    <a:pt x="3987800" y="2204720"/>
                    <a:pt x="3877310" y="2269490"/>
                    <a:pt x="3789680" y="2317750"/>
                  </a:cubicBezTo>
                  <a:cubicBezTo>
                    <a:pt x="3703320" y="2363470"/>
                    <a:pt x="3601720" y="2392680"/>
                    <a:pt x="3526790" y="2435860"/>
                  </a:cubicBezTo>
                  <a:cubicBezTo>
                    <a:pt x="3465830" y="2472690"/>
                    <a:pt x="3426460" y="2519680"/>
                    <a:pt x="3370580" y="2552700"/>
                  </a:cubicBezTo>
                  <a:cubicBezTo>
                    <a:pt x="3313430" y="2585720"/>
                    <a:pt x="3267710" y="2606040"/>
                    <a:pt x="3187700" y="2635250"/>
                  </a:cubicBezTo>
                  <a:cubicBezTo>
                    <a:pt x="3044190" y="2686050"/>
                    <a:pt x="2729230" y="2760980"/>
                    <a:pt x="2574290" y="2796540"/>
                  </a:cubicBezTo>
                  <a:cubicBezTo>
                    <a:pt x="2481580" y="2818130"/>
                    <a:pt x="2444750" y="2832100"/>
                    <a:pt x="2350770" y="2839720"/>
                  </a:cubicBezTo>
                  <a:cubicBezTo>
                    <a:pt x="2199640" y="2853690"/>
                    <a:pt x="1902460" y="2843530"/>
                    <a:pt x="1747520" y="2829560"/>
                  </a:cubicBezTo>
                  <a:cubicBezTo>
                    <a:pt x="1649730" y="2820670"/>
                    <a:pt x="1577340" y="2805430"/>
                    <a:pt x="1508760" y="2790190"/>
                  </a:cubicBezTo>
                  <a:cubicBezTo>
                    <a:pt x="1455420" y="2778760"/>
                    <a:pt x="1424940" y="2771140"/>
                    <a:pt x="1367790" y="2752090"/>
                  </a:cubicBezTo>
                  <a:cubicBezTo>
                    <a:pt x="1277620" y="2719070"/>
                    <a:pt x="1112520" y="2659380"/>
                    <a:pt x="1023620" y="2598420"/>
                  </a:cubicBezTo>
                  <a:cubicBezTo>
                    <a:pt x="952500" y="2551430"/>
                    <a:pt x="875030" y="2479040"/>
                    <a:pt x="858520" y="2437130"/>
                  </a:cubicBezTo>
                  <a:cubicBezTo>
                    <a:pt x="850900" y="2416810"/>
                    <a:pt x="855980" y="2400300"/>
                    <a:pt x="862330" y="2386330"/>
                  </a:cubicBezTo>
                  <a:cubicBezTo>
                    <a:pt x="866140" y="2374900"/>
                    <a:pt x="872490" y="2366010"/>
                    <a:pt x="882650" y="2359660"/>
                  </a:cubicBezTo>
                  <a:cubicBezTo>
                    <a:pt x="895350" y="2350770"/>
                    <a:pt x="915670" y="2343150"/>
                    <a:pt x="930910" y="2344420"/>
                  </a:cubicBezTo>
                  <a:cubicBezTo>
                    <a:pt x="947420" y="2345690"/>
                    <a:pt x="976630" y="2364740"/>
                    <a:pt x="976630" y="2364740"/>
                  </a:cubicBezTo>
                </a:path>
              </a:pathLst>
            </a:custGeom>
            <a:solidFill>
              <a:srgbClr val="14AE5C"/>
            </a:solidFill>
            <a:ln cap="sq">
              <a:noFill/>
              <a:prstDash val="solid"/>
              <a:miter/>
            </a:ln>
          </p:spPr>
        </p:sp>
      </p:grpSp>
      <p:sp>
        <p:nvSpPr>
          <p:cNvPr id="8" name="Freeform 8"/>
          <p:cNvSpPr/>
          <p:nvPr/>
        </p:nvSpPr>
        <p:spPr>
          <a:xfrm>
            <a:off x="5395020" y="2720559"/>
            <a:ext cx="4524474" cy="1617499"/>
          </a:xfrm>
          <a:custGeom>
            <a:avLst/>
            <a:gdLst/>
            <a:ahLst/>
            <a:cxnLst/>
            <a:rect l="l" t="t" r="r" b="b"/>
            <a:pathLst>
              <a:path w="4524474" h="1617499">
                <a:moveTo>
                  <a:pt x="0" y="0"/>
                </a:moveTo>
                <a:lnTo>
                  <a:pt x="4524473" y="0"/>
                </a:lnTo>
                <a:lnTo>
                  <a:pt x="4524473" y="1617500"/>
                </a:lnTo>
                <a:lnTo>
                  <a:pt x="0" y="16175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0" y="0"/>
            <a:ext cx="18288000" cy="1645324"/>
          </a:xfrm>
          <a:custGeom>
            <a:avLst/>
            <a:gdLst/>
            <a:ahLst/>
            <a:cxnLst/>
            <a:rect l="l" t="t" r="r" b="b"/>
            <a:pathLst>
              <a:path w="18288000" h="1645324">
                <a:moveTo>
                  <a:pt x="0" y="0"/>
                </a:moveTo>
                <a:lnTo>
                  <a:pt x="18288000" y="0"/>
                </a:lnTo>
                <a:lnTo>
                  <a:pt x="18288000" y="1645324"/>
                </a:lnTo>
                <a:lnTo>
                  <a:pt x="0" y="1645324"/>
                </a:lnTo>
                <a:lnTo>
                  <a:pt x="0" y="0"/>
                </a:lnTo>
                <a:close/>
              </a:path>
            </a:pathLst>
          </a:custGeom>
          <a:blipFill>
            <a:blip r:embed="rId7">
              <a:alphaModFix amt="55000"/>
            </a:blip>
            <a:stretch>
              <a:fillRect l="-162992" t="-103668" b="-2096598"/>
            </a:stretch>
          </a:blipFill>
        </p:spPr>
      </p:sp>
      <p:grpSp>
        <p:nvGrpSpPr>
          <p:cNvPr id="10" name="Group 10"/>
          <p:cNvGrpSpPr/>
          <p:nvPr/>
        </p:nvGrpSpPr>
        <p:grpSpPr>
          <a:xfrm rot="5400000">
            <a:off x="8000388" y="-8000388"/>
            <a:ext cx="2287223" cy="18288000"/>
            <a:chOff x="0" y="0"/>
            <a:chExt cx="602396" cy="4816593"/>
          </a:xfrm>
        </p:grpSpPr>
        <p:sp>
          <p:nvSpPr>
            <p:cNvPr id="11" name="Freeform 11"/>
            <p:cNvSpPr/>
            <p:nvPr/>
          </p:nvSpPr>
          <p:spPr>
            <a:xfrm>
              <a:off x="0" y="0"/>
              <a:ext cx="602396" cy="4816592"/>
            </a:xfrm>
            <a:custGeom>
              <a:avLst/>
              <a:gdLst/>
              <a:ahLst/>
              <a:cxnLst/>
              <a:rect l="l" t="t" r="r" b="b"/>
              <a:pathLst>
                <a:path w="602396" h="4816592">
                  <a:moveTo>
                    <a:pt x="0" y="0"/>
                  </a:moveTo>
                  <a:lnTo>
                    <a:pt x="602396" y="0"/>
                  </a:lnTo>
                  <a:lnTo>
                    <a:pt x="602396" y="4816592"/>
                  </a:lnTo>
                  <a:lnTo>
                    <a:pt x="0" y="4816592"/>
                  </a:lnTo>
                  <a:close/>
                </a:path>
              </a:pathLst>
            </a:custGeom>
            <a:gradFill rotWithShape="1">
              <a:gsLst>
                <a:gs pos="0">
                  <a:srgbClr val="696969">
                    <a:alpha val="56880"/>
                  </a:srgbClr>
                </a:gs>
                <a:gs pos="33333">
                  <a:srgbClr val="B4B4B4">
                    <a:alpha val="65175"/>
                  </a:srgbClr>
                </a:gs>
                <a:gs pos="66667">
                  <a:srgbClr val="EEEEEE">
                    <a:alpha val="55695"/>
                  </a:srgbClr>
                </a:gs>
                <a:gs pos="100000">
                  <a:srgbClr val="FBFBFB">
                    <a:alpha val="17380"/>
                  </a:srgbClr>
                </a:gs>
              </a:gsLst>
              <a:lin ang="0"/>
            </a:gradFill>
            <a:ln cap="sq">
              <a:noFill/>
              <a:prstDash val="solid"/>
              <a:miter/>
            </a:ln>
          </p:spPr>
        </p:sp>
        <p:sp>
          <p:nvSpPr>
            <p:cNvPr id="12" name="TextBox 12"/>
            <p:cNvSpPr txBox="1"/>
            <p:nvPr/>
          </p:nvSpPr>
          <p:spPr>
            <a:xfrm>
              <a:off x="0" y="-19050"/>
              <a:ext cx="602396" cy="483564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3" name="Freeform 13"/>
          <p:cNvSpPr/>
          <p:nvPr/>
        </p:nvSpPr>
        <p:spPr>
          <a:xfrm>
            <a:off x="1028700" y="546770"/>
            <a:ext cx="542818" cy="551784"/>
          </a:xfrm>
          <a:custGeom>
            <a:avLst/>
            <a:gdLst/>
            <a:ahLst/>
            <a:cxnLst/>
            <a:rect l="l" t="t" r="r" b="b"/>
            <a:pathLst>
              <a:path w="542818" h="551784">
                <a:moveTo>
                  <a:pt x="0" y="0"/>
                </a:moveTo>
                <a:lnTo>
                  <a:pt x="542818" y="0"/>
                </a:lnTo>
                <a:lnTo>
                  <a:pt x="542818" y="551784"/>
                </a:lnTo>
                <a:lnTo>
                  <a:pt x="0" y="55178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TextBox 14"/>
          <p:cNvSpPr txBox="1"/>
          <p:nvPr/>
        </p:nvSpPr>
        <p:spPr>
          <a:xfrm>
            <a:off x="1447800" y="296799"/>
            <a:ext cx="6658082" cy="1009651"/>
          </a:xfrm>
          <a:prstGeom prst="rect">
            <a:avLst/>
          </a:prstGeom>
        </p:spPr>
        <p:txBody>
          <a:bodyPr wrap="square" lIns="0" tIns="0" rIns="0" bIns="0" rtlCol="0" anchor="t">
            <a:spAutoFit/>
          </a:bodyPr>
          <a:lstStyle/>
          <a:p>
            <a:pPr algn="ctr">
              <a:lnSpc>
                <a:spcPts val="8399"/>
              </a:lnSpc>
            </a:pPr>
            <a:r>
              <a:rPr lang="en-US" sz="5999" dirty="0">
                <a:solidFill>
                  <a:srgbClr val="11100E"/>
                </a:solidFill>
                <a:latin typeface="Canva Sans Bold"/>
              </a:rPr>
              <a:t>Data Preparation</a:t>
            </a:r>
          </a:p>
        </p:txBody>
      </p:sp>
      <p:sp>
        <p:nvSpPr>
          <p:cNvPr id="15" name="TextBox 15"/>
          <p:cNvSpPr txBox="1"/>
          <p:nvPr/>
        </p:nvSpPr>
        <p:spPr>
          <a:xfrm>
            <a:off x="2145902" y="4119404"/>
            <a:ext cx="1333862" cy="679450"/>
          </a:xfrm>
          <a:prstGeom prst="rect">
            <a:avLst/>
          </a:prstGeom>
        </p:spPr>
        <p:txBody>
          <a:bodyPr wrap="square" lIns="0" tIns="0" rIns="0" bIns="0" rtlCol="0" anchor="t">
            <a:spAutoFit/>
          </a:bodyPr>
          <a:lstStyle/>
          <a:p>
            <a:pPr algn="ctr">
              <a:lnSpc>
                <a:spcPts val="5599"/>
              </a:lnSpc>
            </a:pPr>
            <a:r>
              <a:rPr lang="en-US" sz="3999" dirty="0">
                <a:solidFill>
                  <a:srgbClr val="000000"/>
                </a:solidFill>
                <a:latin typeface="Canva Sans Bold"/>
              </a:rPr>
              <a:t>Raw</a:t>
            </a:r>
          </a:p>
        </p:txBody>
      </p:sp>
      <p:sp>
        <p:nvSpPr>
          <p:cNvPr id="16" name="TextBox 16"/>
          <p:cNvSpPr txBox="1"/>
          <p:nvPr/>
        </p:nvSpPr>
        <p:spPr>
          <a:xfrm>
            <a:off x="12346175" y="4091945"/>
            <a:ext cx="3422332" cy="679450"/>
          </a:xfrm>
          <a:prstGeom prst="rect">
            <a:avLst/>
          </a:prstGeom>
        </p:spPr>
        <p:txBody>
          <a:bodyPr wrap="square" lIns="0" tIns="0" rIns="0" bIns="0" rtlCol="0" anchor="t">
            <a:spAutoFit/>
          </a:bodyPr>
          <a:lstStyle/>
          <a:p>
            <a:pPr algn="ctr">
              <a:lnSpc>
                <a:spcPts val="5599"/>
              </a:lnSpc>
            </a:pPr>
            <a:r>
              <a:rPr lang="en-US" sz="3999" dirty="0">
                <a:solidFill>
                  <a:srgbClr val="000000"/>
                </a:solidFill>
                <a:latin typeface="Canva Sans Bold"/>
              </a:rPr>
              <a:t>Transformed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6" name="Freeform 6"/>
          <p:cNvSpPr/>
          <p:nvPr/>
        </p:nvSpPr>
        <p:spPr>
          <a:xfrm>
            <a:off x="0" y="0"/>
            <a:ext cx="6905735" cy="2414984"/>
          </a:xfrm>
          <a:custGeom>
            <a:avLst/>
            <a:gdLst/>
            <a:ahLst/>
            <a:cxnLst/>
            <a:rect l="l" t="t" r="r" b="b"/>
            <a:pathLst>
              <a:path w="6905735" h="2414984">
                <a:moveTo>
                  <a:pt x="0" y="0"/>
                </a:moveTo>
                <a:lnTo>
                  <a:pt x="6905735" y="0"/>
                </a:lnTo>
                <a:lnTo>
                  <a:pt x="6905735" y="2414984"/>
                </a:lnTo>
                <a:lnTo>
                  <a:pt x="0" y="2414984"/>
                </a:lnTo>
                <a:lnTo>
                  <a:pt x="0" y="0"/>
                </a:lnTo>
                <a:close/>
              </a:path>
            </a:pathLst>
          </a:custGeom>
          <a:blipFill>
            <a:blip r:embed="rId3">
              <a:alphaModFix amt="65000"/>
            </a:blip>
            <a:stretch>
              <a:fillRect l="-431642" t="-70629" r="-164823" b="-1396538"/>
            </a:stretch>
          </a:blipFill>
        </p:spPr>
      </p:sp>
      <p:grpSp>
        <p:nvGrpSpPr>
          <p:cNvPr id="7" name="Group 7"/>
          <p:cNvGrpSpPr/>
          <p:nvPr/>
        </p:nvGrpSpPr>
        <p:grpSpPr>
          <a:xfrm rot="5400000">
            <a:off x="7595405" y="-7767882"/>
            <a:ext cx="2924713" cy="18460478"/>
            <a:chOff x="0" y="0"/>
            <a:chExt cx="770295" cy="4862019"/>
          </a:xfrm>
        </p:grpSpPr>
        <p:sp>
          <p:nvSpPr>
            <p:cNvPr id="8" name="Freeform 8"/>
            <p:cNvSpPr/>
            <p:nvPr/>
          </p:nvSpPr>
          <p:spPr>
            <a:xfrm>
              <a:off x="0" y="0"/>
              <a:ext cx="770295" cy="4862019"/>
            </a:xfrm>
            <a:custGeom>
              <a:avLst/>
              <a:gdLst/>
              <a:ahLst/>
              <a:cxnLst/>
              <a:rect l="l" t="t" r="r" b="b"/>
              <a:pathLst>
                <a:path w="770295" h="4862019">
                  <a:moveTo>
                    <a:pt x="0" y="0"/>
                  </a:moveTo>
                  <a:lnTo>
                    <a:pt x="770295" y="0"/>
                  </a:lnTo>
                  <a:lnTo>
                    <a:pt x="770295" y="4862019"/>
                  </a:lnTo>
                  <a:lnTo>
                    <a:pt x="0" y="4862019"/>
                  </a:lnTo>
                  <a:close/>
                </a:path>
              </a:pathLst>
            </a:custGeom>
            <a:gradFill rotWithShape="1">
              <a:gsLst>
                <a:gs pos="0">
                  <a:srgbClr val="696969">
                    <a:alpha val="56880"/>
                  </a:srgbClr>
                </a:gs>
                <a:gs pos="33333">
                  <a:srgbClr val="B4B4B4">
                    <a:alpha val="65175"/>
                  </a:srgbClr>
                </a:gs>
                <a:gs pos="66667">
                  <a:srgbClr val="EEEEEE">
                    <a:alpha val="55695"/>
                  </a:srgbClr>
                </a:gs>
                <a:gs pos="100000">
                  <a:srgbClr val="FBFBFB">
                    <a:alpha val="17380"/>
                  </a:srgbClr>
                </a:gs>
              </a:gsLst>
              <a:lin ang="0"/>
            </a:gradFill>
            <a:ln cap="sq">
              <a:noFill/>
              <a:prstDash val="solid"/>
              <a:miter/>
            </a:ln>
          </p:spPr>
        </p:sp>
        <p:sp>
          <p:nvSpPr>
            <p:cNvPr id="9" name="TextBox 9"/>
            <p:cNvSpPr txBox="1"/>
            <p:nvPr/>
          </p:nvSpPr>
          <p:spPr>
            <a:xfrm>
              <a:off x="0" y="-19050"/>
              <a:ext cx="770295" cy="4881069"/>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Freeform 10"/>
          <p:cNvSpPr/>
          <p:nvPr/>
        </p:nvSpPr>
        <p:spPr>
          <a:xfrm>
            <a:off x="0" y="5663251"/>
            <a:ext cx="10941818" cy="4623749"/>
          </a:xfrm>
          <a:custGeom>
            <a:avLst/>
            <a:gdLst/>
            <a:ahLst/>
            <a:cxnLst/>
            <a:rect l="l" t="t" r="r" b="b"/>
            <a:pathLst>
              <a:path w="10941818" h="4623749">
                <a:moveTo>
                  <a:pt x="0" y="0"/>
                </a:moveTo>
                <a:lnTo>
                  <a:pt x="10941818" y="0"/>
                </a:lnTo>
                <a:lnTo>
                  <a:pt x="10941818" y="4623749"/>
                </a:lnTo>
                <a:lnTo>
                  <a:pt x="0" y="4623749"/>
                </a:lnTo>
                <a:lnTo>
                  <a:pt x="0" y="0"/>
                </a:lnTo>
                <a:close/>
              </a:path>
            </a:pathLst>
          </a:custGeom>
          <a:blipFill>
            <a:blip r:embed="rId4"/>
            <a:stretch>
              <a:fillRect/>
            </a:stretch>
          </a:blipFill>
        </p:spPr>
      </p:sp>
      <p:sp>
        <p:nvSpPr>
          <p:cNvPr id="11" name="Freeform 11"/>
          <p:cNvSpPr/>
          <p:nvPr/>
        </p:nvSpPr>
        <p:spPr>
          <a:xfrm>
            <a:off x="6905735" y="2165418"/>
            <a:ext cx="11631136" cy="5956164"/>
          </a:xfrm>
          <a:custGeom>
            <a:avLst/>
            <a:gdLst/>
            <a:ahLst/>
            <a:cxnLst/>
            <a:rect l="l" t="t" r="r" b="b"/>
            <a:pathLst>
              <a:path w="11631136" h="5956164">
                <a:moveTo>
                  <a:pt x="0" y="0"/>
                </a:moveTo>
                <a:lnTo>
                  <a:pt x="11631136" y="0"/>
                </a:lnTo>
                <a:lnTo>
                  <a:pt x="11631136" y="5956164"/>
                </a:lnTo>
                <a:lnTo>
                  <a:pt x="0" y="5956164"/>
                </a:lnTo>
                <a:lnTo>
                  <a:pt x="0" y="0"/>
                </a:lnTo>
                <a:close/>
              </a:path>
            </a:pathLst>
          </a:custGeom>
          <a:blipFill>
            <a:blip r:embed="rId5"/>
            <a:stretch>
              <a:fillRect/>
            </a:stretch>
          </a:blipFill>
        </p:spPr>
      </p:sp>
      <p:sp>
        <p:nvSpPr>
          <p:cNvPr id="12" name="Freeform 12"/>
          <p:cNvSpPr/>
          <p:nvPr/>
        </p:nvSpPr>
        <p:spPr>
          <a:xfrm>
            <a:off x="0" y="9334500"/>
            <a:ext cx="13258800" cy="939193"/>
          </a:xfrm>
          <a:custGeom>
            <a:avLst/>
            <a:gdLst/>
            <a:ahLst/>
            <a:cxnLst/>
            <a:rect l="l" t="t" r="r" b="b"/>
            <a:pathLst>
              <a:path w="13125191" h="658452">
                <a:moveTo>
                  <a:pt x="0" y="0"/>
                </a:moveTo>
                <a:lnTo>
                  <a:pt x="13125192" y="0"/>
                </a:lnTo>
                <a:lnTo>
                  <a:pt x="13125192" y="658452"/>
                </a:lnTo>
                <a:lnTo>
                  <a:pt x="0" y="658452"/>
                </a:lnTo>
                <a:lnTo>
                  <a:pt x="0" y="0"/>
                </a:lnTo>
                <a:close/>
              </a:path>
            </a:pathLst>
          </a:custGeom>
          <a:blipFill>
            <a:blip r:embed="rId6"/>
            <a:stretch>
              <a:fillRect b="-120258"/>
            </a:stretch>
          </a:blipFill>
        </p:spPr>
      </p:sp>
      <p:sp>
        <p:nvSpPr>
          <p:cNvPr id="13" name="TextBox 13"/>
          <p:cNvSpPr txBox="1"/>
          <p:nvPr/>
        </p:nvSpPr>
        <p:spPr>
          <a:xfrm>
            <a:off x="1113527" y="88967"/>
            <a:ext cx="7873645" cy="2066926"/>
          </a:xfrm>
          <a:prstGeom prst="rect">
            <a:avLst/>
          </a:prstGeom>
        </p:spPr>
        <p:txBody>
          <a:bodyPr lIns="0" tIns="0" rIns="0" bIns="0" rtlCol="0" anchor="t">
            <a:spAutoFit/>
          </a:bodyPr>
          <a:lstStyle/>
          <a:p>
            <a:pPr>
              <a:lnSpc>
                <a:spcPts val="8399"/>
              </a:lnSpc>
            </a:pPr>
            <a:r>
              <a:rPr lang="en-US" sz="5999">
                <a:solidFill>
                  <a:srgbClr val="11100E"/>
                </a:solidFill>
                <a:latin typeface="Canva Sans Bold"/>
              </a:rPr>
              <a:t>Preparation </a:t>
            </a:r>
          </a:p>
          <a:p>
            <a:pPr>
              <a:lnSpc>
                <a:spcPts val="8399"/>
              </a:lnSpc>
            </a:pPr>
            <a:r>
              <a:rPr lang="en-US" sz="5999">
                <a:solidFill>
                  <a:srgbClr val="11100E"/>
                </a:solidFill>
                <a:latin typeface="Canva Sans Bold"/>
              </a:rPr>
              <a:t>Cont.</a:t>
            </a:r>
          </a:p>
        </p:txBody>
      </p:sp>
      <p:sp>
        <p:nvSpPr>
          <p:cNvPr id="14" name="TextBox 14"/>
          <p:cNvSpPr txBox="1"/>
          <p:nvPr/>
        </p:nvSpPr>
        <p:spPr>
          <a:xfrm>
            <a:off x="1447800" y="5076825"/>
            <a:ext cx="3887179" cy="580390"/>
          </a:xfrm>
          <a:prstGeom prst="rect">
            <a:avLst/>
          </a:prstGeom>
        </p:spPr>
        <p:txBody>
          <a:bodyPr wrap="square" lIns="0" tIns="0" rIns="0" bIns="0" rtlCol="0" anchor="t">
            <a:spAutoFit/>
          </a:bodyPr>
          <a:lstStyle/>
          <a:p>
            <a:pPr algn="ctr">
              <a:lnSpc>
                <a:spcPts val="4759"/>
              </a:lnSpc>
            </a:pPr>
            <a:r>
              <a:rPr lang="en-US" sz="3399" dirty="0">
                <a:solidFill>
                  <a:srgbClr val="000000"/>
                </a:solidFill>
                <a:latin typeface="Canva Sans"/>
              </a:rPr>
              <a:t>Table 1: Decoded</a:t>
            </a:r>
          </a:p>
        </p:txBody>
      </p:sp>
      <p:sp>
        <p:nvSpPr>
          <p:cNvPr id="15" name="TextBox 15"/>
          <p:cNvSpPr txBox="1"/>
          <p:nvPr/>
        </p:nvSpPr>
        <p:spPr>
          <a:xfrm>
            <a:off x="10941818" y="1455580"/>
            <a:ext cx="3470520" cy="580390"/>
          </a:xfrm>
          <a:prstGeom prst="rect">
            <a:avLst/>
          </a:prstGeom>
        </p:spPr>
        <p:txBody>
          <a:bodyPr wrap="square" lIns="0" tIns="0" rIns="0" bIns="0" rtlCol="0" anchor="t">
            <a:spAutoFit/>
          </a:bodyPr>
          <a:lstStyle/>
          <a:p>
            <a:pPr algn="ctr">
              <a:lnSpc>
                <a:spcPts val="4759"/>
              </a:lnSpc>
            </a:pPr>
            <a:r>
              <a:rPr lang="en-US" sz="3399" dirty="0">
                <a:solidFill>
                  <a:srgbClr val="000000"/>
                </a:solidFill>
                <a:latin typeface="Canva Sans"/>
              </a:rPr>
              <a:t>Table 2: Student</a:t>
            </a:r>
          </a:p>
        </p:txBody>
      </p:sp>
      <p:sp>
        <p:nvSpPr>
          <p:cNvPr id="16" name="Freeform 16"/>
          <p:cNvSpPr/>
          <p:nvPr/>
        </p:nvSpPr>
        <p:spPr>
          <a:xfrm>
            <a:off x="570709" y="375081"/>
            <a:ext cx="542818" cy="551784"/>
          </a:xfrm>
          <a:custGeom>
            <a:avLst/>
            <a:gdLst/>
            <a:ahLst/>
            <a:cxnLst/>
            <a:rect l="l" t="t" r="r" b="b"/>
            <a:pathLst>
              <a:path w="542818" h="551784">
                <a:moveTo>
                  <a:pt x="0" y="0"/>
                </a:moveTo>
                <a:lnTo>
                  <a:pt x="542818" y="0"/>
                </a:lnTo>
                <a:lnTo>
                  <a:pt x="542818" y="551784"/>
                </a:lnTo>
                <a:lnTo>
                  <a:pt x="0" y="5517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8000388" y="-8000388"/>
            <a:ext cx="2287223" cy="18288000"/>
            <a:chOff x="0" y="0"/>
            <a:chExt cx="602396" cy="4816593"/>
          </a:xfrm>
        </p:grpSpPr>
        <p:sp>
          <p:nvSpPr>
            <p:cNvPr id="3" name="Freeform 3"/>
            <p:cNvSpPr/>
            <p:nvPr/>
          </p:nvSpPr>
          <p:spPr>
            <a:xfrm>
              <a:off x="0" y="0"/>
              <a:ext cx="602396" cy="4816592"/>
            </a:xfrm>
            <a:custGeom>
              <a:avLst/>
              <a:gdLst/>
              <a:ahLst/>
              <a:cxnLst/>
              <a:rect l="l" t="t" r="r" b="b"/>
              <a:pathLst>
                <a:path w="602396" h="4816592">
                  <a:moveTo>
                    <a:pt x="0" y="0"/>
                  </a:moveTo>
                  <a:lnTo>
                    <a:pt x="602396" y="0"/>
                  </a:lnTo>
                  <a:lnTo>
                    <a:pt x="602396" y="4816592"/>
                  </a:lnTo>
                  <a:lnTo>
                    <a:pt x="0" y="4816592"/>
                  </a:lnTo>
                  <a:close/>
                </a:path>
              </a:pathLst>
            </a:custGeom>
            <a:gradFill rotWithShape="1">
              <a:gsLst>
                <a:gs pos="0">
                  <a:srgbClr val="696969">
                    <a:alpha val="56880"/>
                  </a:srgbClr>
                </a:gs>
                <a:gs pos="33333">
                  <a:srgbClr val="B4B4B4">
                    <a:alpha val="65175"/>
                  </a:srgbClr>
                </a:gs>
                <a:gs pos="66667">
                  <a:srgbClr val="EEEEEE">
                    <a:alpha val="55695"/>
                  </a:srgbClr>
                </a:gs>
                <a:gs pos="100000">
                  <a:srgbClr val="FBFBFB">
                    <a:alpha val="17380"/>
                  </a:srgbClr>
                </a:gs>
              </a:gsLst>
              <a:lin ang="0"/>
            </a:gradFill>
            <a:ln cap="sq">
              <a:noFill/>
              <a:prstDash val="solid"/>
              <a:miter/>
            </a:ln>
          </p:spPr>
        </p:sp>
        <p:sp>
          <p:nvSpPr>
            <p:cNvPr id="4" name="TextBox 4"/>
            <p:cNvSpPr txBox="1"/>
            <p:nvPr/>
          </p:nvSpPr>
          <p:spPr>
            <a:xfrm>
              <a:off x="0" y="-19050"/>
              <a:ext cx="602396" cy="483564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5" name="Freeform 5"/>
          <p:cNvSpPr/>
          <p:nvPr/>
        </p:nvSpPr>
        <p:spPr>
          <a:xfrm>
            <a:off x="0" y="1583788"/>
            <a:ext cx="18288000" cy="8703212"/>
          </a:xfrm>
          <a:custGeom>
            <a:avLst/>
            <a:gdLst/>
            <a:ahLst/>
            <a:cxnLst/>
            <a:rect l="l" t="t" r="r" b="b"/>
            <a:pathLst>
              <a:path w="18288000" h="8703212">
                <a:moveTo>
                  <a:pt x="0" y="0"/>
                </a:moveTo>
                <a:lnTo>
                  <a:pt x="18288000" y="0"/>
                </a:lnTo>
                <a:lnTo>
                  <a:pt x="18288000" y="8703212"/>
                </a:lnTo>
                <a:lnTo>
                  <a:pt x="0" y="8703212"/>
                </a:lnTo>
                <a:lnTo>
                  <a:pt x="0" y="0"/>
                </a:lnTo>
                <a:close/>
              </a:path>
            </a:pathLst>
          </a:custGeom>
          <a:blipFill>
            <a:blip r:embed="rId3"/>
            <a:stretch>
              <a:fillRect/>
            </a:stretch>
          </a:blipFill>
          <a:ln cap="sq">
            <a:noFill/>
            <a:prstDash val="dash"/>
            <a:miter/>
          </a:ln>
        </p:spPr>
      </p:sp>
      <p:sp>
        <p:nvSpPr>
          <p:cNvPr id="6" name="Freeform 6"/>
          <p:cNvSpPr/>
          <p:nvPr/>
        </p:nvSpPr>
        <p:spPr>
          <a:xfrm>
            <a:off x="4953000" y="412769"/>
            <a:ext cx="928392" cy="671924"/>
          </a:xfrm>
          <a:custGeom>
            <a:avLst/>
            <a:gdLst/>
            <a:ahLst/>
            <a:cxnLst/>
            <a:rect l="l" t="t" r="r" b="b"/>
            <a:pathLst>
              <a:path w="928392" h="671924">
                <a:moveTo>
                  <a:pt x="0" y="0"/>
                </a:moveTo>
                <a:lnTo>
                  <a:pt x="928392" y="0"/>
                </a:lnTo>
                <a:lnTo>
                  <a:pt x="928392" y="671924"/>
                </a:lnTo>
                <a:lnTo>
                  <a:pt x="0" y="6719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5723483" y="134555"/>
            <a:ext cx="6841034" cy="1203313"/>
          </a:xfrm>
          <a:prstGeom prst="rect">
            <a:avLst/>
          </a:prstGeom>
        </p:spPr>
        <p:txBody>
          <a:bodyPr lIns="0" tIns="0" rIns="0" bIns="0" rtlCol="0" anchor="t">
            <a:spAutoFit/>
          </a:bodyPr>
          <a:lstStyle/>
          <a:p>
            <a:pPr algn="ctr">
              <a:lnSpc>
                <a:spcPts val="9800"/>
              </a:lnSpc>
            </a:pPr>
            <a:r>
              <a:rPr lang="en-US" sz="7000">
                <a:solidFill>
                  <a:srgbClr val="000000"/>
                </a:solidFill>
                <a:latin typeface="Canva Sans Bold"/>
              </a:rPr>
              <a:t>Data Dictionary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8000388" y="-8000388"/>
            <a:ext cx="2287223" cy="18288000"/>
            <a:chOff x="0" y="0"/>
            <a:chExt cx="602396" cy="4816593"/>
          </a:xfrm>
        </p:grpSpPr>
        <p:sp>
          <p:nvSpPr>
            <p:cNvPr id="3" name="Freeform 3"/>
            <p:cNvSpPr/>
            <p:nvPr/>
          </p:nvSpPr>
          <p:spPr>
            <a:xfrm>
              <a:off x="0" y="0"/>
              <a:ext cx="602396" cy="4816592"/>
            </a:xfrm>
            <a:custGeom>
              <a:avLst/>
              <a:gdLst/>
              <a:ahLst/>
              <a:cxnLst/>
              <a:rect l="l" t="t" r="r" b="b"/>
              <a:pathLst>
                <a:path w="602396" h="4816592">
                  <a:moveTo>
                    <a:pt x="0" y="0"/>
                  </a:moveTo>
                  <a:lnTo>
                    <a:pt x="602396" y="0"/>
                  </a:lnTo>
                  <a:lnTo>
                    <a:pt x="602396" y="4816592"/>
                  </a:lnTo>
                  <a:lnTo>
                    <a:pt x="0" y="4816592"/>
                  </a:lnTo>
                  <a:close/>
                </a:path>
              </a:pathLst>
            </a:custGeom>
            <a:gradFill rotWithShape="1">
              <a:gsLst>
                <a:gs pos="0">
                  <a:srgbClr val="696969">
                    <a:alpha val="56880"/>
                  </a:srgbClr>
                </a:gs>
                <a:gs pos="33333">
                  <a:srgbClr val="B4B4B4">
                    <a:alpha val="65175"/>
                  </a:srgbClr>
                </a:gs>
                <a:gs pos="66667">
                  <a:srgbClr val="EEEEEE">
                    <a:alpha val="55695"/>
                  </a:srgbClr>
                </a:gs>
                <a:gs pos="100000">
                  <a:srgbClr val="FBFBFB">
                    <a:alpha val="17380"/>
                  </a:srgbClr>
                </a:gs>
              </a:gsLst>
              <a:lin ang="0"/>
            </a:gradFill>
            <a:ln cap="sq">
              <a:noFill/>
              <a:prstDash val="solid"/>
              <a:miter/>
            </a:ln>
          </p:spPr>
        </p:sp>
        <p:sp>
          <p:nvSpPr>
            <p:cNvPr id="4" name="TextBox 4"/>
            <p:cNvSpPr txBox="1"/>
            <p:nvPr/>
          </p:nvSpPr>
          <p:spPr>
            <a:xfrm>
              <a:off x="0" y="-19050"/>
              <a:ext cx="602396" cy="483564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5" name="Freeform 5"/>
          <p:cNvSpPr/>
          <p:nvPr/>
        </p:nvSpPr>
        <p:spPr>
          <a:xfrm>
            <a:off x="1782819" y="-1817349"/>
            <a:ext cx="12702028" cy="12726108"/>
          </a:xfrm>
          <a:custGeom>
            <a:avLst/>
            <a:gdLst/>
            <a:ahLst/>
            <a:cxnLst/>
            <a:rect l="l" t="t" r="r" b="b"/>
            <a:pathLst>
              <a:path w="12702028" h="12726108">
                <a:moveTo>
                  <a:pt x="0" y="0"/>
                </a:moveTo>
                <a:lnTo>
                  <a:pt x="12702028" y="0"/>
                </a:lnTo>
                <a:lnTo>
                  <a:pt x="12702028" y="12726108"/>
                </a:lnTo>
                <a:lnTo>
                  <a:pt x="0" y="127261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631689" y="2459337"/>
            <a:ext cx="9035283" cy="6002144"/>
          </a:xfrm>
          <a:custGeom>
            <a:avLst/>
            <a:gdLst/>
            <a:ahLst/>
            <a:cxnLst/>
            <a:rect l="l" t="t" r="r" b="b"/>
            <a:pathLst>
              <a:path w="9035283" h="6002144">
                <a:moveTo>
                  <a:pt x="0" y="0"/>
                </a:moveTo>
                <a:lnTo>
                  <a:pt x="9035283" y="0"/>
                </a:lnTo>
                <a:lnTo>
                  <a:pt x="9035283" y="6002144"/>
                </a:lnTo>
                <a:lnTo>
                  <a:pt x="0" y="6002144"/>
                </a:lnTo>
                <a:lnTo>
                  <a:pt x="0" y="0"/>
                </a:lnTo>
                <a:close/>
              </a:path>
            </a:pathLst>
          </a:custGeom>
          <a:blipFill>
            <a:blip r:embed="rId5"/>
            <a:stretch>
              <a:fillRect r="-45236"/>
            </a:stretch>
          </a:blipFill>
          <a:ln w="38100" cap="sq">
            <a:solidFill>
              <a:srgbClr val="000000"/>
            </a:solidFill>
            <a:prstDash val="dash"/>
            <a:miter/>
          </a:ln>
        </p:spPr>
      </p:sp>
      <p:sp>
        <p:nvSpPr>
          <p:cNvPr id="7" name="Freeform 7"/>
          <p:cNvSpPr/>
          <p:nvPr/>
        </p:nvSpPr>
        <p:spPr>
          <a:xfrm>
            <a:off x="8653772" y="1726247"/>
            <a:ext cx="9634228" cy="7468324"/>
          </a:xfrm>
          <a:custGeom>
            <a:avLst/>
            <a:gdLst/>
            <a:ahLst/>
            <a:cxnLst/>
            <a:rect l="l" t="t" r="r" b="b"/>
            <a:pathLst>
              <a:path w="9634228" h="7468324">
                <a:moveTo>
                  <a:pt x="0" y="0"/>
                </a:moveTo>
                <a:lnTo>
                  <a:pt x="9634228" y="0"/>
                </a:lnTo>
                <a:lnTo>
                  <a:pt x="9634228" y="7468324"/>
                </a:lnTo>
                <a:lnTo>
                  <a:pt x="0" y="7468324"/>
                </a:lnTo>
                <a:lnTo>
                  <a:pt x="0" y="0"/>
                </a:lnTo>
                <a:close/>
              </a:path>
            </a:pathLst>
          </a:custGeom>
          <a:blipFill>
            <a:blip r:embed="rId6"/>
            <a:stretch>
              <a:fillRect/>
            </a:stretch>
          </a:blipFill>
          <a:ln w="38100" cap="sq">
            <a:solidFill>
              <a:srgbClr val="000000"/>
            </a:solidFill>
            <a:prstDash val="dash"/>
            <a:miter/>
          </a:ln>
        </p:spPr>
      </p:sp>
      <p:sp>
        <p:nvSpPr>
          <p:cNvPr id="8" name="Freeform 8"/>
          <p:cNvSpPr/>
          <p:nvPr/>
        </p:nvSpPr>
        <p:spPr>
          <a:xfrm>
            <a:off x="645267" y="591614"/>
            <a:ext cx="874172" cy="874172"/>
          </a:xfrm>
          <a:custGeom>
            <a:avLst/>
            <a:gdLst/>
            <a:ahLst/>
            <a:cxnLst/>
            <a:rect l="l" t="t" r="r" b="b"/>
            <a:pathLst>
              <a:path w="874172" h="874172">
                <a:moveTo>
                  <a:pt x="0" y="0"/>
                </a:moveTo>
                <a:lnTo>
                  <a:pt x="874172" y="0"/>
                </a:lnTo>
                <a:lnTo>
                  <a:pt x="874172" y="874172"/>
                </a:lnTo>
                <a:lnTo>
                  <a:pt x="0" y="8741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TextBox 9"/>
          <p:cNvSpPr txBox="1"/>
          <p:nvPr/>
        </p:nvSpPr>
        <p:spPr>
          <a:xfrm>
            <a:off x="1519439" y="423661"/>
            <a:ext cx="4860131" cy="1028700"/>
          </a:xfrm>
          <a:prstGeom prst="rect">
            <a:avLst/>
          </a:prstGeom>
        </p:spPr>
        <p:txBody>
          <a:bodyPr lIns="0" tIns="0" rIns="0" bIns="0" rtlCol="0" anchor="t">
            <a:spAutoFit/>
          </a:bodyPr>
          <a:lstStyle/>
          <a:p>
            <a:pPr algn="ctr">
              <a:lnSpc>
                <a:spcPts val="8400"/>
              </a:lnSpc>
            </a:pPr>
            <a:r>
              <a:rPr lang="en-US" sz="6000">
                <a:solidFill>
                  <a:srgbClr val="000000"/>
                </a:solidFill>
                <a:latin typeface="Canva Sans Bold"/>
              </a:rPr>
              <a:t>Star Schema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8000388" y="-8000388"/>
            <a:ext cx="2287223" cy="18288000"/>
            <a:chOff x="0" y="0"/>
            <a:chExt cx="602396" cy="4816593"/>
          </a:xfrm>
        </p:grpSpPr>
        <p:sp>
          <p:nvSpPr>
            <p:cNvPr id="3" name="Freeform 3"/>
            <p:cNvSpPr/>
            <p:nvPr/>
          </p:nvSpPr>
          <p:spPr>
            <a:xfrm>
              <a:off x="0" y="0"/>
              <a:ext cx="602396" cy="4816592"/>
            </a:xfrm>
            <a:custGeom>
              <a:avLst/>
              <a:gdLst/>
              <a:ahLst/>
              <a:cxnLst/>
              <a:rect l="l" t="t" r="r" b="b"/>
              <a:pathLst>
                <a:path w="602396" h="4816592">
                  <a:moveTo>
                    <a:pt x="0" y="0"/>
                  </a:moveTo>
                  <a:lnTo>
                    <a:pt x="602396" y="0"/>
                  </a:lnTo>
                  <a:lnTo>
                    <a:pt x="602396" y="4816592"/>
                  </a:lnTo>
                  <a:lnTo>
                    <a:pt x="0" y="4816592"/>
                  </a:lnTo>
                  <a:close/>
                </a:path>
              </a:pathLst>
            </a:custGeom>
            <a:gradFill rotWithShape="1">
              <a:gsLst>
                <a:gs pos="0">
                  <a:srgbClr val="696969">
                    <a:alpha val="56880"/>
                  </a:srgbClr>
                </a:gs>
                <a:gs pos="33333">
                  <a:srgbClr val="B4B4B4">
                    <a:alpha val="65175"/>
                  </a:srgbClr>
                </a:gs>
                <a:gs pos="66667">
                  <a:srgbClr val="EEEEEE">
                    <a:alpha val="55695"/>
                  </a:srgbClr>
                </a:gs>
                <a:gs pos="100000">
                  <a:srgbClr val="FBFBFB">
                    <a:alpha val="17380"/>
                  </a:srgbClr>
                </a:gs>
              </a:gsLst>
              <a:lin ang="0"/>
            </a:gradFill>
            <a:ln cap="sq">
              <a:noFill/>
              <a:prstDash val="solid"/>
              <a:miter/>
            </a:ln>
          </p:spPr>
        </p:sp>
        <p:sp>
          <p:nvSpPr>
            <p:cNvPr id="4" name="TextBox 4"/>
            <p:cNvSpPr txBox="1"/>
            <p:nvPr/>
          </p:nvSpPr>
          <p:spPr>
            <a:xfrm>
              <a:off x="0" y="-19050"/>
              <a:ext cx="602396" cy="483564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5" name="Freeform 5"/>
          <p:cNvSpPr/>
          <p:nvPr/>
        </p:nvSpPr>
        <p:spPr>
          <a:xfrm>
            <a:off x="0" y="2247272"/>
            <a:ext cx="12582858" cy="6619007"/>
          </a:xfrm>
          <a:custGeom>
            <a:avLst/>
            <a:gdLst/>
            <a:ahLst/>
            <a:cxnLst/>
            <a:rect l="l" t="t" r="r" b="b"/>
            <a:pathLst>
              <a:path w="12582858" h="6619007">
                <a:moveTo>
                  <a:pt x="0" y="0"/>
                </a:moveTo>
                <a:lnTo>
                  <a:pt x="12582858" y="0"/>
                </a:lnTo>
                <a:lnTo>
                  <a:pt x="12582858" y="6619008"/>
                </a:lnTo>
                <a:lnTo>
                  <a:pt x="0" y="6619008"/>
                </a:lnTo>
                <a:lnTo>
                  <a:pt x="0" y="0"/>
                </a:lnTo>
                <a:close/>
              </a:path>
            </a:pathLst>
          </a:custGeom>
          <a:blipFill>
            <a:blip r:embed="rId3"/>
            <a:stretch>
              <a:fillRect/>
            </a:stretch>
          </a:blipFill>
          <a:ln w="38100" cap="sq">
            <a:solidFill>
              <a:srgbClr val="000000"/>
            </a:solidFill>
            <a:prstDash val="dash"/>
            <a:miter/>
          </a:ln>
        </p:spPr>
      </p:sp>
      <p:sp>
        <p:nvSpPr>
          <p:cNvPr id="6" name="Freeform 6"/>
          <p:cNvSpPr/>
          <p:nvPr/>
        </p:nvSpPr>
        <p:spPr>
          <a:xfrm>
            <a:off x="838200" y="781676"/>
            <a:ext cx="775178" cy="559292"/>
          </a:xfrm>
          <a:custGeom>
            <a:avLst/>
            <a:gdLst/>
            <a:ahLst/>
            <a:cxnLst/>
            <a:rect l="l" t="t" r="r" b="b"/>
            <a:pathLst>
              <a:path w="775178" h="559292">
                <a:moveTo>
                  <a:pt x="0" y="0"/>
                </a:moveTo>
                <a:lnTo>
                  <a:pt x="775178" y="0"/>
                </a:lnTo>
                <a:lnTo>
                  <a:pt x="775178" y="559292"/>
                </a:lnTo>
                <a:lnTo>
                  <a:pt x="0" y="5592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6291429" y="5556776"/>
            <a:ext cx="13383042" cy="6019827"/>
          </a:xfrm>
          <a:custGeom>
            <a:avLst/>
            <a:gdLst/>
            <a:ahLst/>
            <a:cxnLst/>
            <a:rect l="l" t="t" r="r" b="b"/>
            <a:pathLst>
              <a:path w="13383042" h="6019827">
                <a:moveTo>
                  <a:pt x="0" y="0"/>
                </a:moveTo>
                <a:lnTo>
                  <a:pt x="13383042" y="0"/>
                </a:lnTo>
                <a:lnTo>
                  <a:pt x="13383042" y="6019827"/>
                </a:lnTo>
                <a:lnTo>
                  <a:pt x="0" y="6019827"/>
                </a:lnTo>
                <a:lnTo>
                  <a:pt x="0" y="0"/>
                </a:lnTo>
                <a:close/>
              </a:path>
            </a:pathLst>
          </a:custGeom>
          <a:blipFill>
            <a:blip r:embed="rId6"/>
            <a:stretch>
              <a:fillRect/>
            </a:stretch>
          </a:blipFill>
          <a:ln w="38100" cap="sq">
            <a:solidFill>
              <a:srgbClr val="000000"/>
            </a:solidFill>
            <a:prstDash val="dash"/>
            <a:miter/>
          </a:ln>
        </p:spPr>
      </p:sp>
      <p:sp>
        <p:nvSpPr>
          <p:cNvPr id="8" name="TextBox 8"/>
          <p:cNvSpPr txBox="1"/>
          <p:nvPr/>
        </p:nvSpPr>
        <p:spPr>
          <a:xfrm>
            <a:off x="1535689" y="546972"/>
            <a:ext cx="8065511" cy="1028700"/>
          </a:xfrm>
          <a:prstGeom prst="rect">
            <a:avLst/>
          </a:prstGeom>
        </p:spPr>
        <p:txBody>
          <a:bodyPr wrap="square" lIns="0" tIns="0" rIns="0" bIns="0" rtlCol="0" anchor="t">
            <a:spAutoFit/>
          </a:bodyPr>
          <a:lstStyle/>
          <a:p>
            <a:pPr algn="ctr">
              <a:lnSpc>
                <a:spcPts val="8400"/>
              </a:lnSpc>
            </a:pPr>
            <a:r>
              <a:rPr lang="en-US" sz="6000" dirty="0" err="1">
                <a:solidFill>
                  <a:srgbClr val="000000"/>
                </a:solidFill>
                <a:latin typeface="Canva Sans Bold"/>
              </a:rPr>
              <a:t>BigQuery</a:t>
            </a:r>
            <a:r>
              <a:rPr lang="en-US" sz="6000" dirty="0">
                <a:solidFill>
                  <a:srgbClr val="000000"/>
                </a:solidFill>
                <a:latin typeface="Canva Sans Bold"/>
              </a:rPr>
              <a:t> Warehouse</a:t>
            </a:r>
          </a:p>
        </p:txBody>
      </p:sp>
      <p:sp>
        <p:nvSpPr>
          <p:cNvPr id="9" name="TextBox 9"/>
          <p:cNvSpPr txBox="1"/>
          <p:nvPr/>
        </p:nvSpPr>
        <p:spPr>
          <a:xfrm>
            <a:off x="12775647" y="3298429"/>
            <a:ext cx="5326356" cy="1180465"/>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Canva Sans"/>
              </a:rPr>
              <a:t>StudentData dataset with 5 tables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16338" y="1944603"/>
            <a:ext cx="5055324" cy="6397795"/>
            <a:chOff x="0" y="0"/>
            <a:chExt cx="6021070" cy="7620000"/>
          </a:xfrm>
        </p:grpSpPr>
        <p:sp>
          <p:nvSpPr>
            <p:cNvPr id="3" name="Freeform 3"/>
            <p:cNvSpPr/>
            <p:nvPr/>
          </p:nvSpPr>
          <p:spPr>
            <a:xfrm>
              <a:off x="0" y="0"/>
              <a:ext cx="6022340" cy="7620000"/>
            </a:xfrm>
            <a:custGeom>
              <a:avLst/>
              <a:gdLst/>
              <a:ahLst/>
              <a:cxnLst/>
              <a:rect l="l" t="t" r="r" b="b"/>
              <a:pathLst>
                <a:path w="6022340" h="7620000">
                  <a:moveTo>
                    <a:pt x="3011170" y="0"/>
                  </a:moveTo>
                  <a:cubicBezTo>
                    <a:pt x="1348147" y="0"/>
                    <a:pt x="0" y="1705795"/>
                    <a:pt x="0" y="3810000"/>
                  </a:cubicBezTo>
                  <a:cubicBezTo>
                    <a:pt x="0" y="5914205"/>
                    <a:pt x="1348147" y="7620000"/>
                    <a:pt x="3011170" y="7620000"/>
                  </a:cubicBezTo>
                  <a:cubicBezTo>
                    <a:pt x="4674193" y="7620000"/>
                    <a:pt x="6022340" y="5914205"/>
                    <a:pt x="6022340" y="3810000"/>
                  </a:cubicBezTo>
                  <a:cubicBezTo>
                    <a:pt x="6022340" y="1705795"/>
                    <a:pt x="4674193" y="0"/>
                    <a:pt x="3011170" y="0"/>
                  </a:cubicBezTo>
                  <a:close/>
                </a:path>
              </a:pathLst>
            </a:custGeom>
            <a:blipFill>
              <a:blip r:embed="rId3"/>
              <a:stretch>
                <a:fillRect l="-57093" r="-67846"/>
              </a:stretch>
            </a:blipFill>
          </p:spPr>
        </p:sp>
      </p:grpSp>
      <p:sp>
        <p:nvSpPr>
          <p:cNvPr id="4" name="Freeform 4"/>
          <p:cNvSpPr/>
          <p:nvPr/>
        </p:nvSpPr>
        <p:spPr>
          <a:xfrm>
            <a:off x="-6035594" y="709227"/>
            <a:ext cx="12352120" cy="8229600"/>
          </a:xfrm>
          <a:custGeom>
            <a:avLst/>
            <a:gdLst/>
            <a:ahLst/>
            <a:cxnLst/>
            <a:rect l="l" t="t" r="r" b="b"/>
            <a:pathLst>
              <a:path w="12352120" h="8229600">
                <a:moveTo>
                  <a:pt x="0" y="0"/>
                </a:moveTo>
                <a:lnTo>
                  <a:pt x="12352120" y="0"/>
                </a:lnTo>
                <a:lnTo>
                  <a:pt x="12352120" y="8229600"/>
                </a:lnTo>
                <a:lnTo>
                  <a:pt x="0" y="8229600"/>
                </a:lnTo>
                <a:lnTo>
                  <a:pt x="0" y="0"/>
                </a:lnTo>
                <a:close/>
              </a:path>
            </a:pathLst>
          </a:custGeom>
          <a:blipFill>
            <a:blip r:embed="rId4">
              <a:alphaModFix amt="80000"/>
            </a:blip>
            <a:stretch>
              <a:fillRect/>
            </a:stretch>
          </a:blipFill>
        </p:spPr>
      </p:sp>
      <p:sp>
        <p:nvSpPr>
          <p:cNvPr id="5" name="Freeform 5"/>
          <p:cNvSpPr/>
          <p:nvPr/>
        </p:nvSpPr>
        <p:spPr>
          <a:xfrm>
            <a:off x="11971474" y="709227"/>
            <a:ext cx="12352120" cy="8229600"/>
          </a:xfrm>
          <a:custGeom>
            <a:avLst/>
            <a:gdLst/>
            <a:ahLst/>
            <a:cxnLst/>
            <a:rect l="l" t="t" r="r" b="b"/>
            <a:pathLst>
              <a:path w="12352120" h="8229600">
                <a:moveTo>
                  <a:pt x="0" y="0"/>
                </a:moveTo>
                <a:lnTo>
                  <a:pt x="12352120" y="0"/>
                </a:lnTo>
                <a:lnTo>
                  <a:pt x="12352120" y="8229600"/>
                </a:lnTo>
                <a:lnTo>
                  <a:pt x="0" y="8229600"/>
                </a:lnTo>
                <a:lnTo>
                  <a:pt x="0" y="0"/>
                </a:lnTo>
                <a:close/>
              </a:path>
            </a:pathLst>
          </a:custGeom>
          <a:blipFill>
            <a:blip r:embed="rId4">
              <a:alphaModFix amt="80000"/>
            </a:blip>
            <a:stretch>
              <a:fillRect/>
            </a:stretch>
          </a:blipFill>
        </p:spPr>
      </p:sp>
      <p:sp>
        <p:nvSpPr>
          <p:cNvPr id="6" name="Freeform 6"/>
          <p:cNvSpPr/>
          <p:nvPr/>
        </p:nvSpPr>
        <p:spPr>
          <a:xfrm flipH="1">
            <a:off x="-759790" y="6929809"/>
            <a:ext cx="4927904" cy="4114800"/>
          </a:xfrm>
          <a:custGeom>
            <a:avLst/>
            <a:gdLst/>
            <a:ahLst/>
            <a:cxnLst/>
            <a:rect l="l" t="t" r="r" b="b"/>
            <a:pathLst>
              <a:path w="4927904" h="4114800">
                <a:moveTo>
                  <a:pt x="4927905" y="0"/>
                </a:moveTo>
                <a:lnTo>
                  <a:pt x="0" y="0"/>
                </a:lnTo>
                <a:lnTo>
                  <a:pt x="0" y="4114800"/>
                </a:lnTo>
                <a:lnTo>
                  <a:pt x="4927905" y="4114800"/>
                </a:lnTo>
                <a:lnTo>
                  <a:pt x="4927905"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4119885" y="6929809"/>
            <a:ext cx="4927904" cy="4114800"/>
          </a:xfrm>
          <a:custGeom>
            <a:avLst/>
            <a:gdLst/>
            <a:ahLst/>
            <a:cxnLst/>
            <a:rect l="l" t="t" r="r" b="b"/>
            <a:pathLst>
              <a:path w="4927904" h="4114800">
                <a:moveTo>
                  <a:pt x="0" y="0"/>
                </a:moveTo>
                <a:lnTo>
                  <a:pt x="4927905" y="0"/>
                </a:lnTo>
                <a:lnTo>
                  <a:pt x="4927905"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6953352" y="2281609"/>
            <a:ext cx="4381295" cy="5723782"/>
          </a:xfrm>
          <a:custGeom>
            <a:avLst/>
            <a:gdLst/>
            <a:ahLst/>
            <a:cxnLst/>
            <a:rect l="l" t="t" r="r" b="b"/>
            <a:pathLst>
              <a:path w="4381295" h="5723782">
                <a:moveTo>
                  <a:pt x="0" y="0"/>
                </a:moveTo>
                <a:lnTo>
                  <a:pt x="4381296" y="0"/>
                </a:lnTo>
                <a:lnTo>
                  <a:pt x="4381296" y="5723782"/>
                </a:lnTo>
                <a:lnTo>
                  <a:pt x="0" y="572378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TextBox 9"/>
          <p:cNvSpPr txBox="1"/>
          <p:nvPr/>
        </p:nvSpPr>
        <p:spPr>
          <a:xfrm>
            <a:off x="4320216" y="3808461"/>
            <a:ext cx="9647568" cy="2403461"/>
          </a:xfrm>
          <a:prstGeom prst="rect">
            <a:avLst/>
          </a:prstGeom>
        </p:spPr>
        <p:txBody>
          <a:bodyPr lIns="0" tIns="0" rIns="0" bIns="0" rtlCol="0" anchor="t">
            <a:spAutoFit/>
          </a:bodyPr>
          <a:lstStyle/>
          <a:p>
            <a:pPr algn="ctr">
              <a:lnSpc>
                <a:spcPts val="19727"/>
              </a:lnSpc>
            </a:pPr>
            <a:r>
              <a:rPr lang="en-US" sz="14090">
                <a:solidFill>
                  <a:srgbClr val="000000"/>
                </a:solidFill>
                <a:latin typeface="Canva Sans Bold"/>
              </a:rPr>
              <a:t>Analysis</a:t>
            </a:r>
          </a:p>
        </p:txBody>
      </p:sp>
      <p:sp>
        <p:nvSpPr>
          <p:cNvPr id="10" name="AutoShape 10"/>
          <p:cNvSpPr/>
          <p:nvPr/>
        </p:nvSpPr>
        <p:spPr>
          <a:xfrm rot="11295">
            <a:off x="-1002640" y="5124450"/>
            <a:ext cx="5798026" cy="0"/>
          </a:xfrm>
          <a:prstGeom prst="line">
            <a:avLst/>
          </a:prstGeom>
          <a:ln w="38100" cap="flat">
            <a:solidFill>
              <a:srgbClr val="000000"/>
            </a:solidFill>
            <a:prstDash val="solid"/>
            <a:headEnd type="none" w="sm" len="sm"/>
            <a:tailEnd type="none" w="sm" len="sm"/>
          </a:ln>
        </p:spPr>
      </p:sp>
      <p:sp>
        <p:nvSpPr>
          <p:cNvPr id="11" name="AutoShape 11"/>
          <p:cNvSpPr/>
          <p:nvPr/>
        </p:nvSpPr>
        <p:spPr>
          <a:xfrm rot="11295">
            <a:off x="13492614" y="5124450"/>
            <a:ext cx="5798026" cy="0"/>
          </a:xfrm>
          <a:prstGeom prst="line">
            <a:avLst/>
          </a:prstGeom>
          <a:ln w="38100" cap="flat">
            <a:solidFill>
              <a:srgbClr val="000000"/>
            </a:solidFill>
            <a:prstDash val="solid"/>
            <a:headEnd type="none" w="sm" len="sm"/>
            <a:tailEnd type="none" w="sm" len="sm"/>
          </a:ln>
        </p:spPr>
      </p:sp>
      <p:sp>
        <p:nvSpPr>
          <p:cNvPr id="12" name="TextBox 12"/>
          <p:cNvSpPr txBox="1"/>
          <p:nvPr/>
        </p:nvSpPr>
        <p:spPr>
          <a:xfrm>
            <a:off x="1028700" y="981075"/>
            <a:ext cx="4988014" cy="349249"/>
          </a:xfrm>
          <a:prstGeom prst="rect">
            <a:avLst/>
          </a:prstGeom>
        </p:spPr>
        <p:txBody>
          <a:bodyPr lIns="0" tIns="0" rIns="0" bIns="0" rtlCol="0" anchor="t">
            <a:spAutoFit/>
          </a:bodyPr>
          <a:lstStyle/>
          <a:p>
            <a:pPr>
              <a:lnSpc>
                <a:spcPts val="2800"/>
              </a:lnSpc>
            </a:pPr>
            <a:r>
              <a:rPr lang="en-US" sz="2000" spc="300">
                <a:solidFill>
                  <a:srgbClr val="000000"/>
                </a:solidFill>
                <a:latin typeface="Arimo"/>
              </a:rPr>
              <a:t>Descriptive Statistics | BigQuery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809</TotalTime>
  <Words>1537</Words>
  <Application>Microsoft Office PowerPoint</Application>
  <PresentationFormat>Custom</PresentationFormat>
  <Paragraphs>130</Paragraphs>
  <Slides>19</Slides>
  <Notes>19</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19</vt:i4>
      </vt:variant>
    </vt:vector>
  </HeadingPairs>
  <TitlesOfParts>
    <vt:vector size="34" baseType="lpstr">
      <vt:lpstr>Montserrat Classic</vt:lpstr>
      <vt:lpstr>Arimo</vt:lpstr>
      <vt:lpstr>Montserrat Ultra-Bold</vt:lpstr>
      <vt:lpstr>Roboto Bold</vt:lpstr>
      <vt:lpstr>Cormorant Garamond Bold</vt:lpstr>
      <vt:lpstr>Knockout Sumo</vt:lpstr>
      <vt:lpstr>Calibri</vt:lpstr>
      <vt:lpstr>Canva Sans</vt:lpstr>
      <vt:lpstr>Montserrat Classic Bold</vt:lpstr>
      <vt:lpstr>Arial</vt:lpstr>
      <vt:lpstr>Archivo Black</vt:lpstr>
      <vt:lpstr>Montserrat Light</vt:lpstr>
      <vt:lpstr>Canva Sans Bold</vt:lpstr>
      <vt:lpstr>Cormorant Garamond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Modern Professional Business Project Presentation</dc:title>
  <cp:lastModifiedBy>Oleg Zasukha</cp:lastModifiedBy>
  <cp:revision>12</cp:revision>
  <dcterms:created xsi:type="dcterms:W3CDTF">2006-08-16T00:00:00Z</dcterms:created>
  <dcterms:modified xsi:type="dcterms:W3CDTF">2024-02-09T16:30:27Z</dcterms:modified>
  <dc:identifier>DAF8FEolt_U</dc:identifier>
</cp:coreProperties>
</file>